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81" r:id="rId4"/>
    <p:sldId id="259" r:id="rId5"/>
    <p:sldId id="260" r:id="rId6"/>
    <p:sldId id="262" r:id="rId7"/>
    <p:sldId id="272" r:id="rId8"/>
    <p:sldId id="273" r:id="rId9"/>
    <p:sldId id="274" r:id="rId10"/>
    <p:sldId id="275" r:id="rId11"/>
    <p:sldId id="276" r:id="rId12"/>
    <p:sldId id="265" r:id="rId13"/>
    <p:sldId id="278" r:id="rId14"/>
    <p:sldId id="277" r:id="rId15"/>
    <p:sldId id="267" r:id="rId16"/>
    <p:sldId id="261" r:id="rId17"/>
    <p:sldId id="280" r:id="rId18"/>
    <p:sldId id="263" r:id="rId19"/>
    <p:sldId id="268" r:id="rId20"/>
    <p:sldId id="269" r:id="rId21"/>
    <p:sldId id="270" r:id="rId22"/>
    <p:sldId id="264" r:id="rId23"/>
    <p:sldId id="266" r:id="rId24"/>
    <p:sldId id="279" r:id="rId25"/>
    <p:sldId id="271" r:id="rId26"/>
  </p:sldIdLst>
  <p:sldSz cx="9144000" cy="5143500" type="screen16x9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-654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197657" y="1960931"/>
            <a:ext cx="5650085" cy="1102519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00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4187094" y="3208637"/>
            <a:ext cx="3744416" cy="432048"/>
          </a:xfr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4B03D-30BB-4CDB-B7FF-55EA6EDB8961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026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3395" y="24049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標題及直排文字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0276" y="-58638"/>
            <a:ext cx="8229600" cy="85725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891996"/>
            <a:ext cx="8229600" cy="339447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0BF3-BF78-4CF6-92A2-5A5E21D8DB45}" type="datetimeFigureOut">
              <a:rPr lang="zh-TW" altLang="en-US" smtClean="0"/>
              <a:pPr/>
              <a:t>2021/8/16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4B03D-30BB-4CDB-B7FF-55EA6EDB8961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1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及物件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55" y="-40858"/>
            <a:ext cx="8229600" cy="85725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rgbClr val="FFFF00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  <a:lvl2pPr>
              <a:defRPr>
                <a:latin typeface="微軟正黑體" pitchFamily="34" charset="-120"/>
                <a:ea typeface="微軟正黑體" pitchFamily="34" charset="-120"/>
              </a:defRPr>
            </a:lvl2pPr>
            <a:lvl3pPr>
              <a:defRPr>
                <a:latin typeface="微軟正黑體" pitchFamily="34" charset="-120"/>
                <a:ea typeface="微軟正黑體" pitchFamily="34" charset="-120"/>
              </a:defRPr>
            </a:lvl3pPr>
            <a:lvl4pPr>
              <a:defRPr>
                <a:latin typeface="微軟正黑體" pitchFamily="34" charset="-120"/>
                <a:ea typeface="微軟正黑體" pitchFamily="34" charset="-120"/>
              </a:defRPr>
            </a:lvl4pPr>
            <a:lvl5pPr>
              <a:defRPr>
                <a:latin typeface="微軟正黑體" pitchFamily="34" charset="-120"/>
                <a:ea typeface="微軟正黑體" pitchFamily="34" charset="-12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0BF3-BF78-4CF6-92A2-5A5E21D8DB45}" type="datetimeFigureOut">
              <a:rPr lang="zh-TW" altLang="en-US" smtClean="0"/>
              <a:pPr/>
              <a:t>2021/8/16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4B03D-30BB-4CDB-B7FF-55EA6EDB8961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9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  <p:sp>
        <p:nvSpPr>
          <p:cNvPr id="10" name="文字方塊 9"/>
          <p:cNvSpPr txBox="1"/>
          <p:nvPr/>
        </p:nvSpPr>
        <p:spPr>
          <a:xfrm>
            <a:off x="6538770" y="4784751"/>
            <a:ext cx="2510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0" dirty="0" err="1" smtClean="0">
                <a:solidFill>
                  <a:srgbClr val="F1CBEB"/>
                </a:solidFill>
                <a:latin typeface="微軟正黑體" pitchFamily="34" charset="-120"/>
                <a:ea typeface="微軟正黑體" pitchFamily="34" charset="-120"/>
              </a:rPr>
              <a:t>EEP.Net</a:t>
            </a:r>
            <a:r>
              <a:rPr lang="en-US" altLang="zh-TW" sz="1400" b="0" dirty="0" smtClean="0">
                <a:solidFill>
                  <a:srgbClr val="F1CBEB"/>
                </a:solidFill>
                <a:latin typeface="微軟正黑體" pitchFamily="34" charset="-120"/>
                <a:ea typeface="微軟正黑體" pitchFamily="34" charset="-120"/>
              </a:rPr>
              <a:t> Core</a:t>
            </a:r>
            <a:r>
              <a:rPr lang="zh-TW" altLang="zh-TW" sz="1400" b="0" dirty="0" smtClean="0">
                <a:solidFill>
                  <a:srgbClr val="F1CBEB"/>
                </a:solidFill>
                <a:latin typeface="微軟正黑體" pitchFamily="34" charset="-120"/>
                <a:ea typeface="微軟正黑體" pitchFamily="34" charset="-120"/>
              </a:rPr>
              <a:t>線上產品發表會</a:t>
            </a:r>
            <a:endParaRPr lang="zh-TW" altLang="en-US" sz="1400" b="0" dirty="0">
              <a:solidFill>
                <a:srgbClr val="F1CBEB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75340" y="1855605"/>
            <a:ext cx="7772400" cy="1021556"/>
          </a:xfrm>
        </p:spPr>
        <p:txBody>
          <a:bodyPr anchor="t">
            <a:normAutofit/>
          </a:bodyPr>
          <a:lstStyle>
            <a:lvl1pPr algn="l">
              <a:defRPr sz="4400" b="1" cap="all">
                <a:solidFill>
                  <a:srgbClr val="6721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48965" y="3029866"/>
            <a:ext cx="8398775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4B03D-30BB-4CDB-B7FF-55EA6EDB8961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兩項物件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0276" y="-57000"/>
            <a:ext cx="8229600" cy="85725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48965" y="891996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0" y="891996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0BF3-BF78-4CF6-92A2-5A5E21D8DB45}" type="datetimeFigureOut">
              <a:rPr lang="zh-TW" altLang="en-US" smtClean="0"/>
              <a:pPr/>
              <a:t>2021/8/16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4B03D-30BB-4CDB-B7FF-55EA6EDB8961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9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6476" y="-51018"/>
            <a:ext cx="8229600" cy="85725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725" y="808219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12725" y="1288039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500557" y="808219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500557" y="1288039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0BF3-BF78-4CF6-92A2-5A5E21D8DB45}" type="datetimeFigureOut">
              <a:rPr lang="zh-TW" altLang="en-US" smtClean="0"/>
              <a:pPr/>
              <a:t>2021/8/16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4B03D-30BB-4CDB-B7FF-55EA6EDB8961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1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只有標題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5516" y="-28158"/>
            <a:ext cx="8229600" cy="85725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0BF3-BF78-4CF6-92A2-5A5E21D8DB45}" type="datetimeFigureOut">
              <a:rPr lang="zh-TW" altLang="en-US" smtClean="0"/>
              <a:pPr/>
              <a:t>2021/8/16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4B03D-30BB-4CDB-B7FF-55EA6EDB8961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0BF3-BF78-4CF6-92A2-5A5E21D8DB45}" type="datetimeFigureOut">
              <a:rPr lang="zh-TW" altLang="en-US" smtClean="0"/>
              <a:pPr/>
              <a:t>2021/8/16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4B03D-30BB-4CDB-B7FF-55EA6EDB8961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9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0BF3-BF78-4CF6-92A2-5A5E21D8DB45}" type="datetimeFigureOut">
              <a:rPr lang="zh-TW" altLang="en-US" smtClean="0"/>
              <a:pPr/>
              <a:t>2021/8/16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4B03D-30BB-4CDB-B7FF-55EA6EDB8961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2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0BF3-BF78-4CF6-92A2-5A5E21D8DB45}" type="datetimeFigureOut">
              <a:rPr lang="zh-TW" altLang="en-US" smtClean="0"/>
              <a:pPr/>
              <a:t>2021/8/16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4B03D-30BB-4CDB-B7FF-55EA6EDB8961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0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95536" y="-2053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90BF3-BF78-4CF6-92A2-5A5E21D8DB45}" type="datetimeFigureOut">
              <a:rPr lang="zh-TW" altLang="en-US" smtClean="0"/>
              <a:pPr/>
              <a:t>2021/8/16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4B03D-30BB-4CDB-B7FF-55EA6EDB8961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圖片 6" descr="訊光logo3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51520" y="4785088"/>
            <a:ext cx="1080120" cy="270938"/>
          </a:xfrm>
          <a:prstGeom prst="rect">
            <a:avLst/>
          </a:prstGeom>
        </p:spPr>
      </p:pic>
      <p:sp>
        <p:nvSpPr>
          <p:cNvPr id="8" name="文字方塊 7"/>
          <p:cNvSpPr txBox="1"/>
          <p:nvPr/>
        </p:nvSpPr>
        <p:spPr>
          <a:xfrm>
            <a:off x="1309449" y="4811221"/>
            <a:ext cx="1366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>
                <a:solidFill>
                  <a:schemeClr val="bg1">
                    <a:lumMod val="75000"/>
                  </a:schemeClr>
                </a:solidFill>
                <a:latin typeface="+mj-lt"/>
                <a:ea typeface="Meiryo" pitchFamily="34" charset="-128"/>
                <a:cs typeface="Times New Roman" pitchFamily="18" charset="0"/>
              </a:rPr>
              <a:t>www.infolight.com</a:t>
            </a:r>
            <a:endParaRPr lang="zh-TW" altLang="en-US" sz="1200" dirty="0">
              <a:solidFill>
                <a:schemeClr val="bg1">
                  <a:lumMod val="75000"/>
                </a:schemeClr>
              </a:solidFill>
              <a:latin typeface="+mj-lt"/>
              <a:ea typeface="Meiryo" pitchFamily="34" charset="-128"/>
              <a:cs typeface="Times New Roman" pitchFamily="18" charset="0"/>
            </a:endParaRPr>
          </a:p>
        </p:txBody>
      </p:sp>
      <p:pic>
        <p:nvPicPr>
          <p:cNvPr id="9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FFFF00"/>
          </a:solidFill>
          <a:latin typeface="微軟正黑體" pitchFamily="34" charset="-120"/>
          <a:ea typeface="微軟正黑體" pitchFamily="34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微軟正黑體" pitchFamily="34" charset="-120"/>
          <a:ea typeface="微軟正黑體" pitchFamily="34" charset="-12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微軟正黑體" pitchFamily="34" charset="-120"/>
          <a:ea typeface="微軟正黑體" pitchFamily="34" charset="-12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微軟正黑體" pitchFamily="34" charset="-120"/>
          <a:ea typeface="微軟正黑體" pitchFamily="34" charset="-12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微軟正黑體" pitchFamily="34" charset="-120"/>
          <a:ea typeface="微軟正黑體" pitchFamily="34" charset="-12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微軟正黑體" pitchFamily="34" charset="-120"/>
          <a:ea typeface="微軟正黑體" pitchFamily="34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059833" y="1960931"/>
            <a:ext cx="4896544" cy="1102519"/>
          </a:xfrm>
        </p:spPr>
        <p:txBody>
          <a:bodyPr>
            <a:normAutofit/>
          </a:bodyPr>
          <a:lstStyle/>
          <a:p>
            <a:pPr algn="ctr"/>
            <a:r>
              <a:rPr lang="en-US" altLang="zh-TW" sz="3000" dirty="0" err="1" smtClean="0"/>
              <a:t>EEP.Core</a:t>
            </a:r>
            <a:r>
              <a:rPr lang="en-US" altLang="zh-TW" sz="3000" dirty="0" smtClean="0"/>
              <a:t> </a:t>
            </a:r>
            <a:r>
              <a:rPr lang="en-US" altLang="zh-TW" sz="3000" dirty="0" err="1" smtClean="0"/>
              <a:t>WorkFlow</a:t>
            </a:r>
            <a:endParaRPr lang="zh-TW" altLang="en-US" sz="30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4286154" y="3261977"/>
            <a:ext cx="3744416" cy="432048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zh-TW" altLang="en-US" sz="1600" dirty="0" smtClean="0"/>
              <a:t>張育誠</a:t>
            </a:r>
            <a:r>
              <a:rPr lang="en-US" altLang="zh-TW" sz="1600" dirty="0" smtClean="0"/>
              <a:t>/</a:t>
            </a:r>
            <a:r>
              <a:rPr lang="en-US" altLang="zh-TW" sz="1600" dirty="0" err="1" smtClean="0"/>
              <a:t>產品經理</a:t>
            </a:r>
            <a:endParaRPr lang="zh-TW" altLang="en-US" sz="16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3131840" y="1310030"/>
            <a:ext cx="489654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TW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EEP.Net</a:t>
            </a:r>
            <a:r>
              <a:rPr lang="en-US" altLang="zh-TW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Core</a:t>
            </a:r>
            <a:r>
              <a:rPr lang="zh-TW" altLang="zh-TW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線上產品發表會</a:t>
            </a:r>
            <a:endParaRPr lang="zh-TW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主管職級</a:t>
            </a:r>
            <a:endParaRPr lang="zh-TW" alt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87574"/>
            <a:ext cx="3421282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組織結構</a:t>
            </a:r>
            <a:endParaRPr lang="zh-TW" alt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87574"/>
            <a:ext cx="3380417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流程設計畫面</a:t>
            </a:r>
            <a:endParaRPr lang="zh-TW" alt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71550"/>
            <a:ext cx="6740010" cy="387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DEMO</a:t>
            </a:r>
            <a:r>
              <a:rPr lang="zh-TW" altLang="en-US" dirty="0" smtClean="0"/>
              <a:t>實作表單</a:t>
            </a:r>
            <a:endParaRPr lang="zh-TW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771550"/>
            <a:ext cx="3667684" cy="388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DEMO</a:t>
            </a:r>
            <a:r>
              <a:rPr lang="zh-TW" altLang="en-US" dirty="0" smtClean="0"/>
              <a:t>實作流程</a:t>
            </a:r>
            <a:endParaRPr lang="zh-TW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71550"/>
            <a:ext cx="4209325" cy="3714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簽名印表</a:t>
            </a:r>
            <a:endParaRPr lang="zh-TW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371" y="843558"/>
            <a:ext cx="701992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新舊版本</a:t>
            </a:r>
            <a:r>
              <a:rPr lang="zh-TW" altLang="en-US" dirty="0" smtClean="0"/>
              <a:t>差異</a:t>
            </a:r>
            <a:endParaRPr lang="zh-TW" altLang="en-US" dirty="0"/>
          </a:p>
        </p:txBody>
      </p:sp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158824" y="771550"/>
            <a:ext cx="6789440" cy="4248472"/>
          </a:xfrm>
        </p:spPr>
        <p:txBody>
          <a:bodyPr>
            <a:noAutofit/>
          </a:bodyPr>
          <a:lstStyle/>
          <a:p>
            <a:r>
              <a:rPr lang="zh-TW" altLang="en-US" sz="1800" dirty="0" smtClean="0">
                <a:solidFill>
                  <a:srgbClr val="0000FF"/>
                </a:solidFill>
              </a:rPr>
              <a:t>加簽模式：</a:t>
            </a:r>
            <a:r>
              <a:rPr lang="zh-TW" altLang="en-US" sz="1800" dirty="0" smtClean="0">
                <a:solidFill>
                  <a:schemeClr val="tx1"/>
                </a:solidFill>
              </a:rPr>
              <a:t>一般、指定代理</a:t>
            </a:r>
            <a:endParaRPr lang="en-US" altLang="zh-TW" sz="1800" dirty="0" smtClean="0">
              <a:solidFill>
                <a:schemeClr val="tx1"/>
              </a:solidFill>
            </a:endParaRPr>
          </a:p>
          <a:p>
            <a:r>
              <a:rPr lang="zh-TW" altLang="en-US" sz="1800" dirty="0" smtClean="0">
                <a:solidFill>
                  <a:srgbClr val="0000FF"/>
                </a:solidFill>
              </a:rPr>
              <a:t>代理開關：</a:t>
            </a:r>
            <a:r>
              <a:rPr lang="zh-TW" altLang="en-US" sz="1800" dirty="0" smtClean="0">
                <a:solidFill>
                  <a:schemeClr val="tx1"/>
                </a:solidFill>
              </a:rPr>
              <a:t>可設定個別關卡是否可被代理</a:t>
            </a:r>
            <a:endParaRPr lang="en-US" altLang="zh-TW" sz="1800" dirty="0" smtClean="0">
              <a:solidFill>
                <a:schemeClr val="tx1"/>
              </a:solidFill>
            </a:endParaRPr>
          </a:p>
          <a:p>
            <a:r>
              <a:rPr lang="zh-TW" altLang="en-US" sz="1800" dirty="0" smtClean="0">
                <a:solidFill>
                  <a:srgbClr val="0000FF"/>
                </a:solidFill>
              </a:rPr>
              <a:t>代理人：</a:t>
            </a:r>
            <a:r>
              <a:rPr lang="zh-TW" altLang="en-US" sz="1800" dirty="0" smtClean="0">
                <a:solidFill>
                  <a:schemeClr val="tx1"/>
                </a:solidFill>
              </a:rPr>
              <a:t>除了角色可被代理，個別用戶也可以設定代理</a:t>
            </a:r>
            <a:endParaRPr lang="en-US" altLang="zh-TW" sz="1800" dirty="0" smtClean="0">
              <a:solidFill>
                <a:schemeClr val="tx1"/>
              </a:solidFill>
            </a:endParaRPr>
          </a:p>
          <a:p>
            <a:r>
              <a:rPr lang="zh-TW" altLang="en-US" sz="1800" dirty="0" smtClean="0">
                <a:solidFill>
                  <a:srgbClr val="0000FF"/>
                </a:solidFill>
              </a:rPr>
              <a:t>即時討論：</a:t>
            </a:r>
            <a:r>
              <a:rPr lang="zh-TW" altLang="en-US" sz="1800" dirty="0" smtClean="0">
                <a:solidFill>
                  <a:schemeClr val="tx1"/>
                </a:solidFill>
              </a:rPr>
              <a:t>可彈性選擇非流程中的用戶與角色進行文字討論</a:t>
            </a:r>
            <a:endParaRPr lang="en-US" altLang="zh-TW" sz="1800" dirty="0" smtClean="0">
              <a:solidFill>
                <a:schemeClr val="tx1"/>
              </a:solidFill>
            </a:endParaRPr>
          </a:p>
          <a:p>
            <a:r>
              <a:rPr lang="zh-TW" altLang="en-US" sz="1800" dirty="0" smtClean="0">
                <a:solidFill>
                  <a:srgbClr val="0000FF"/>
                </a:solidFill>
              </a:rPr>
              <a:t>流程統計：</a:t>
            </a:r>
            <a:r>
              <a:rPr lang="zh-TW" altLang="en-US" sz="1800" dirty="0" smtClean="0">
                <a:solidFill>
                  <a:schemeClr val="tx1"/>
                </a:solidFill>
              </a:rPr>
              <a:t>後台分析流程效率，系統代理審核退回</a:t>
            </a:r>
            <a:endParaRPr lang="en-US" altLang="zh-TW" sz="1800" dirty="0" smtClean="0">
              <a:solidFill>
                <a:schemeClr val="tx1"/>
              </a:solidFill>
            </a:endParaRPr>
          </a:p>
          <a:p>
            <a:r>
              <a:rPr lang="zh-TW" altLang="en-US" sz="1800" dirty="0" smtClean="0">
                <a:solidFill>
                  <a:srgbClr val="0000FF"/>
                </a:solidFill>
              </a:rPr>
              <a:t>快速表單：</a:t>
            </a:r>
            <a:r>
              <a:rPr lang="zh-TW" altLang="en-US" sz="1800" dirty="0" smtClean="0">
                <a:solidFill>
                  <a:schemeClr val="tx1"/>
                </a:solidFill>
              </a:rPr>
              <a:t>透過</a:t>
            </a:r>
            <a:r>
              <a:rPr lang="en-US" altLang="zh-TW" sz="1800" dirty="0" err="1" smtClean="0">
                <a:solidFill>
                  <a:schemeClr val="tx1"/>
                </a:solidFill>
              </a:rPr>
              <a:t>iCoder</a:t>
            </a:r>
            <a:r>
              <a:rPr lang="zh-TW" altLang="en-US" sz="1800" dirty="0" smtClean="0">
                <a:solidFill>
                  <a:schemeClr val="tx1"/>
                </a:solidFill>
              </a:rPr>
              <a:t>精靈產生的表單，自動產生</a:t>
            </a:r>
            <a:r>
              <a:rPr lang="en-US" altLang="zh-TW" sz="1800" dirty="0" err="1" smtClean="0">
                <a:solidFill>
                  <a:schemeClr val="tx1"/>
                </a:solidFill>
              </a:rPr>
              <a:t>FlowFlag</a:t>
            </a:r>
            <a:r>
              <a:rPr lang="zh-TW" altLang="en-US" sz="1800" dirty="0" smtClean="0">
                <a:solidFill>
                  <a:schemeClr val="tx1"/>
                </a:solidFill>
              </a:rPr>
              <a:t>欄位與</a:t>
            </a:r>
            <a:r>
              <a:rPr lang="en-US" altLang="zh-TW" sz="1800" dirty="0" smtClean="0">
                <a:solidFill>
                  <a:schemeClr val="tx1"/>
                </a:solidFill>
              </a:rPr>
              <a:t>Word</a:t>
            </a:r>
            <a:r>
              <a:rPr lang="zh-TW" altLang="en-US" sz="1800" dirty="0" smtClean="0">
                <a:solidFill>
                  <a:schemeClr val="tx1"/>
                </a:solidFill>
              </a:rPr>
              <a:t>標籤回寫，並可搭配簽名印表，快速查看簽核歷程</a:t>
            </a:r>
            <a:endParaRPr lang="en-US" altLang="zh-TW" sz="1800" dirty="0" smtClean="0">
              <a:solidFill>
                <a:schemeClr val="tx1"/>
              </a:solidFill>
            </a:endParaRPr>
          </a:p>
          <a:p>
            <a:r>
              <a:rPr lang="zh-TW" altLang="en-US" sz="1800" dirty="0" smtClean="0">
                <a:solidFill>
                  <a:srgbClr val="0000FF"/>
                </a:solidFill>
              </a:rPr>
              <a:t>匯出匯入：</a:t>
            </a:r>
            <a:r>
              <a:rPr lang="zh-TW" altLang="en-US" sz="1800" dirty="0" smtClean="0">
                <a:solidFill>
                  <a:schemeClr val="tx1"/>
                </a:solidFill>
              </a:rPr>
              <a:t>可將設計好的流程打包匯出，快速匯入或複製到新系統</a:t>
            </a:r>
            <a:endParaRPr lang="en-US" altLang="zh-TW" sz="1800" dirty="0" smtClean="0">
              <a:solidFill>
                <a:schemeClr val="tx1"/>
              </a:solidFill>
            </a:endParaRPr>
          </a:p>
          <a:p>
            <a:r>
              <a:rPr lang="zh-TW" altLang="en-US" sz="1800" dirty="0" smtClean="0">
                <a:solidFill>
                  <a:srgbClr val="0000FF"/>
                </a:solidFill>
              </a:rPr>
              <a:t>流程變更</a:t>
            </a:r>
            <a:r>
              <a:rPr lang="en-US" altLang="zh-TW" sz="1800" dirty="0" smtClean="0">
                <a:solidFill>
                  <a:srgbClr val="0000FF"/>
                </a:solidFill>
              </a:rPr>
              <a:t>/</a:t>
            </a:r>
            <a:r>
              <a:rPr lang="zh-TW" altLang="en-US" sz="1800" dirty="0" smtClean="0">
                <a:solidFill>
                  <a:srgbClr val="0000FF"/>
                </a:solidFill>
              </a:rPr>
              <a:t>作廢：</a:t>
            </a:r>
            <a:r>
              <a:rPr lang="zh-TW" altLang="en-US" sz="1800" dirty="0" smtClean="0">
                <a:solidFill>
                  <a:schemeClr val="tx1"/>
                </a:solidFill>
              </a:rPr>
              <a:t>流程模式參數若設定為「預備」時，點選修改</a:t>
            </a:r>
            <a:r>
              <a:rPr lang="en-US" altLang="zh-TW" sz="1800" dirty="0" smtClean="0">
                <a:solidFill>
                  <a:schemeClr val="tx1"/>
                </a:solidFill>
              </a:rPr>
              <a:t>/</a:t>
            </a:r>
            <a:r>
              <a:rPr lang="zh-TW" altLang="en-US" sz="1800" dirty="0" smtClean="0">
                <a:solidFill>
                  <a:schemeClr val="tx1"/>
                </a:solidFill>
              </a:rPr>
              <a:t>刪除，會自動啟動一張變更</a:t>
            </a:r>
            <a:r>
              <a:rPr lang="en-US" altLang="zh-TW" sz="1800" dirty="0" smtClean="0">
                <a:solidFill>
                  <a:schemeClr val="tx1"/>
                </a:solidFill>
              </a:rPr>
              <a:t>/</a:t>
            </a:r>
            <a:r>
              <a:rPr lang="zh-TW" altLang="en-US" sz="1800" dirty="0" smtClean="0">
                <a:solidFill>
                  <a:schemeClr val="tx1"/>
                </a:solidFill>
              </a:rPr>
              <a:t>作廢單據，可直接套用現有流程邏輯</a:t>
            </a:r>
            <a:endParaRPr lang="en-US" altLang="zh-TW" sz="18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zh-TW" alt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討論</a:t>
            </a:r>
            <a:endParaRPr lang="zh-TW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77875"/>
            <a:ext cx="5240103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即時討論</a:t>
            </a:r>
            <a:endParaRPr lang="zh-TW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7574"/>
            <a:ext cx="5020575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流程總量分析</a:t>
            </a:r>
            <a:endParaRPr lang="zh-TW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77875"/>
            <a:ext cx="4857389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/>
              <a:t>全新</a:t>
            </a:r>
            <a:r>
              <a:rPr lang="en-US" altLang="zh-TW" sz="3200" dirty="0" smtClean="0"/>
              <a:t>.Core</a:t>
            </a:r>
            <a:r>
              <a:rPr lang="zh-TW" altLang="en-US" sz="3200" dirty="0" smtClean="0"/>
              <a:t> </a:t>
            </a:r>
            <a:r>
              <a:rPr lang="en-US" altLang="zh-TW" sz="3200" dirty="0" err="1" smtClean="0"/>
              <a:t>WorkFlow</a:t>
            </a:r>
            <a:endParaRPr lang="zh-TW" altLang="en-US" sz="3200" dirty="0"/>
          </a:p>
        </p:txBody>
      </p:sp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251520" y="915566"/>
            <a:ext cx="8229600" cy="3394472"/>
          </a:xfrm>
        </p:spPr>
        <p:txBody>
          <a:bodyPr>
            <a:normAutofit/>
          </a:bodyPr>
          <a:lstStyle/>
          <a:p>
            <a:r>
              <a:rPr lang="zh-TW" altLang="en-US" sz="2000" dirty="0" smtClean="0">
                <a:solidFill>
                  <a:schemeClr val="tx1"/>
                </a:solidFill>
              </a:rPr>
              <a:t>使用</a:t>
            </a:r>
            <a:r>
              <a:rPr lang="en-US" altLang="zh-TW" sz="2000" dirty="0" smtClean="0">
                <a:solidFill>
                  <a:schemeClr val="tx1"/>
                </a:solidFill>
              </a:rPr>
              <a:t>Microsoft .NET 5</a:t>
            </a:r>
            <a:r>
              <a:rPr lang="zh-TW" altLang="en-US" sz="2000" dirty="0" smtClean="0">
                <a:solidFill>
                  <a:schemeClr val="tx1"/>
                </a:solidFill>
              </a:rPr>
              <a:t>為核心技術，可跨平台使用。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zh-TW" altLang="en-US" sz="2000" dirty="0" smtClean="0">
                <a:solidFill>
                  <a:schemeClr val="tx1"/>
                </a:solidFill>
              </a:rPr>
              <a:t>以</a:t>
            </a:r>
            <a:r>
              <a:rPr lang="en-US" altLang="zh-TW" sz="2000" dirty="0" smtClean="0">
                <a:solidFill>
                  <a:schemeClr val="tx1"/>
                </a:solidFill>
              </a:rPr>
              <a:t>Web</a:t>
            </a:r>
            <a:r>
              <a:rPr lang="zh-TW" altLang="en-US" sz="2000" dirty="0" smtClean="0">
                <a:solidFill>
                  <a:schemeClr val="tx1"/>
                </a:solidFill>
              </a:rPr>
              <a:t>化圖形介面設計流程，不必經過程式開發。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zh-TW" altLang="en-US" sz="2000" dirty="0" smtClean="0">
                <a:solidFill>
                  <a:schemeClr val="tx1"/>
                </a:solidFill>
              </a:rPr>
              <a:t>配合</a:t>
            </a:r>
            <a:r>
              <a:rPr lang="en-US" altLang="zh-TW" sz="2000" dirty="0" smtClean="0">
                <a:solidFill>
                  <a:schemeClr val="tx1"/>
                </a:solidFill>
              </a:rPr>
              <a:t>RWD</a:t>
            </a:r>
            <a:r>
              <a:rPr lang="zh-TW" altLang="en-US" sz="2000" dirty="0" smtClean="0">
                <a:solidFill>
                  <a:schemeClr val="tx1"/>
                </a:solidFill>
              </a:rPr>
              <a:t>介面，同時支援</a:t>
            </a:r>
            <a:r>
              <a:rPr lang="en-US" altLang="zh-TW" sz="2000" dirty="0" smtClean="0">
                <a:solidFill>
                  <a:schemeClr val="tx1"/>
                </a:solidFill>
              </a:rPr>
              <a:t>Web</a:t>
            </a:r>
            <a:r>
              <a:rPr lang="zh-TW" altLang="en-US" sz="2000" dirty="0" smtClean="0">
                <a:solidFill>
                  <a:schemeClr val="tx1"/>
                </a:solidFill>
              </a:rPr>
              <a:t>、</a:t>
            </a:r>
            <a:r>
              <a:rPr lang="en-US" altLang="zh-TW" sz="2000" dirty="0" smtClean="0">
                <a:solidFill>
                  <a:schemeClr val="tx1"/>
                </a:solidFill>
              </a:rPr>
              <a:t>App</a:t>
            </a:r>
            <a:r>
              <a:rPr lang="zh-TW" altLang="en-US" sz="2000" dirty="0" smtClean="0">
                <a:solidFill>
                  <a:schemeClr val="tx1"/>
                </a:solidFill>
              </a:rPr>
              <a:t>介面，方便企業線上簽核。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en-US" altLang="zh-TW" sz="2000" dirty="0" err="1" smtClean="0">
                <a:solidFill>
                  <a:schemeClr val="tx1"/>
                </a:solidFill>
              </a:rPr>
              <a:t>WorkFlow</a:t>
            </a:r>
            <a:r>
              <a:rPr lang="en-US" altLang="zh-TW" sz="2000" dirty="0" smtClean="0">
                <a:solidFill>
                  <a:schemeClr val="tx1"/>
                </a:solidFill>
              </a:rPr>
              <a:t> </a:t>
            </a:r>
            <a:r>
              <a:rPr lang="zh-TW" altLang="en-US" sz="2000" dirty="0" smtClean="0">
                <a:solidFill>
                  <a:schemeClr val="tx1"/>
                </a:solidFill>
              </a:rPr>
              <a:t>引擎底層是基於</a:t>
            </a:r>
            <a:r>
              <a:rPr lang="en-US" altLang="zh-TW" sz="2000" dirty="0" smtClean="0">
                <a:solidFill>
                  <a:schemeClr val="tx1"/>
                </a:solidFill>
              </a:rPr>
              <a:t>.Core</a:t>
            </a:r>
            <a:r>
              <a:rPr lang="zh-TW" altLang="en-US" sz="2000" dirty="0" smtClean="0">
                <a:solidFill>
                  <a:schemeClr val="tx1"/>
                </a:solidFill>
              </a:rPr>
              <a:t>全新改寫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en-US" altLang="zh-TW" sz="2000" dirty="0" smtClean="0">
                <a:solidFill>
                  <a:schemeClr val="tx1"/>
                </a:solidFill>
              </a:rPr>
              <a:t>Server</a:t>
            </a:r>
            <a:r>
              <a:rPr lang="zh-TW" altLang="en-US" sz="2000" dirty="0" smtClean="0">
                <a:solidFill>
                  <a:schemeClr val="tx1"/>
                </a:solidFill>
              </a:rPr>
              <a:t>端語法為</a:t>
            </a:r>
            <a:r>
              <a:rPr lang="en-US" altLang="zh-TW" sz="2000" dirty="0" smtClean="0">
                <a:solidFill>
                  <a:schemeClr val="tx1"/>
                </a:solidFill>
              </a:rPr>
              <a:t>C#</a:t>
            </a:r>
          </a:p>
          <a:p>
            <a:r>
              <a:rPr lang="en-US" altLang="zh-TW" sz="2000" dirty="0" smtClean="0">
                <a:solidFill>
                  <a:schemeClr val="tx1"/>
                </a:solidFill>
              </a:rPr>
              <a:t>Client</a:t>
            </a:r>
            <a:r>
              <a:rPr lang="zh-TW" altLang="en-US" sz="2000" dirty="0" smtClean="0">
                <a:solidFill>
                  <a:schemeClr val="tx1"/>
                </a:solidFill>
              </a:rPr>
              <a:t>端網頁語法支援</a:t>
            </a:r>
            <a:r>
              <a:rPr lang="en-US" altLang="zh-TW" sz="2000" dirty="0" smtClean="0">
                <a:solidFill>
                  <a:schemeClr val="tx1"/>
                </a:solidFill>
              </a:rPr>
              <a:t>HTML</a:t>
            </a:r>
            <a:r>
              <a:rPr lang="zh-TW" altLang="en-US" sz="2000" dirty="0" smtClean="0">
                <a:solidFill>
                  <a:schemeClr val="tx1"/>
                </a:solidFill>
              </a:rPr>
              <a:t>、</a:t>
            </a:r>
            <a:r>
              <a:rPr lang="en-US" altLang="zh-TW" sz="2000" dirty="0" smtClean="0">
                <a:solidFill>
                  <a:schemeClr val="tx1"/>
                </a:solidFill>
              </a:rPr>
              <a:t>CSS</a:t>
            </a:r>
            <a:r>
              <a:rPr lang="zh-TW" altLang="en-US" sz="2000" dirty="0" smtClean="0">
                <a:solidFill>
                  <a:schemeClr val="tx1"/>
                </a:solidFill>
              </a:rPr>
              <a:t>、</a:t>
            </a:r>
            <a:r>
              <a:rPr lang="en-US" altLang="zh-TW" sz="2000" dirty="0" smtClean="0">
                <a:solidFill>
                  <a:schemeClr val="tx1"/>
                </a:solidFill>
              </a:rPr>
              <a:t>JS</a:t>
            </a:r>
            <a:endParaRPr lang="zh-TW" alt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流程時效分析</a:t>
            </a:r>
            <a:endParaRPr lang="zh-TW" alt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910" y="905867"/>
            <a:ext cx="493621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流程瓶頸分析</a:t>
            </a:r>
            <a:endParaRPr lang="zh-TW" alt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15566"/>
            <a:ext cx="4888839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後台審核退回</a:t>
            </a:r>
            <a:endParaRPr lang="zh-TW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771550"/>
            <a:ext cx="5613287" cy="381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流程變更</a:t>
            </a:r>
            <a:r>
              <a:rPr lang="en-US" altLang="zh-TW" dirty="0" smtClean="0"/>
              <a:t>/</a:t>
            </a:r>
            <a:r>
              <a:rPr lang="zh-TW" altLang="en-US" dirty="0" smtClean="0"/>
              <a:t>作廢</a:t>
            </a:r>
            <a:endParaRPr lang="zh-TW" alt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03598"/>
            <a:ext cx="461962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結語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915566"/>
            <a:ext cx="8229600" cy="3394472"/>
          </a:xfrm>
        </p:spPr>
        <p:txBody>
          <a:bodyPr>
            <a:normAutofit/>
          </a:bodyPr>
          <a:lstStyle/>
          <a:p>
            <a:r>
              <a:rPr lang="zh-TW" altLang="en-US" sz="2400" dirty="0" smtClean="0">
                <a:solidFill>
                  <a:schemeClr val="tx1"/>
                </a:solidFill>
              </a:rPr>
              <a:t>跨平台部署門檻低</a:t>
            </a:r>
            <a:endParaRPr lang="en-US" altLang="zh-TW" sz="2400" dirty="0" smtClean="0">
              <a:solidFill>
                <a:schemeClr val="tx1"/>
              </a:solidFill>
            </a:endParaRPr>
          </a:p>
          <a:p>
            <a:r>
              <a:rPr lang="zh-TW" altLang="en-US" sz="2400" dirty="0" smtClean="0">
                <a:solidFill>
                  <a:schemeClr val="tx1"/>
                </a:solidFill>
              </a:rPr>
              <a:t>配合</a:t>
            </a:r>
            <a:r>
              <a:rPr lang="en-US" altLang="zh-TW" sz="2400" dirty="0" err="1" smtClean="0">
                <a:solidFill>
                  <a:schemeClr val="tx1"/>
                </a:solidFill>
              </a:rPr>
              <a:t>iCoder</a:t>
            </a:r>
            <a:r>
              <a:rPr lang="zh-TW" altLang="en-US" sz="2400" dirty="0" smtClean="0">
                <a:solidFill>
                  <a:schemeClr val="tx1"/>
                </a:solidFill>
              </a:rPr>
              <a:t>快速串接表單流程與簽章</a:t>
            </a:r>
            <a:endParaRPr lang="en-US" altLang="zh-TW" sz="2400" dirty="0" smtClean="0">
              <a:solidFill>
                <a:schemeClr val="tx1"/>
              </a:solidFill>
            </a:endParaRPr>
          </a:p>
          <a:p>
            <a:r>
              <a:rPr lang="zh-TW" altLang="en-US" sz="2400" dirty="0" smtClean="0">
                <a:solidFill>
                  <a:schemeClr val="tx1"/>
                </a:solidFill>
              </a:rPr>
              <a:t>圖形化介面設計流程</a:t>
            </a:r>
            <a:endParaRPr lang="en-US" altLang="zh-TW" sz="2400" dirty="0" smtClean="0">
              <a:solidFill>
                <a:schemeClr val="tx1"/>
              </a:solidFill>
            </a:endParaRPr>
          </a:p>
          <a:p>
            <a:r>
              <a:rPr lang="zh-TW" altLang="en-US" sz="2400" dirty="0" smtClean="0">
                <a:solidFill>
                  <a:schemeClr val="tx1"/>
                </a:solidFill>
              </a:rPr>
              <a:t>可同時支援</a:t>
            </a:r>
            <a:r>
              <a:rPr lang="en-US" altLang="zh-TW" sz="2400" dirty="0" err="1" smtClean="0">
                <a:solidFill>
                  <a:schemeClr val="tx1"/>
                </a:solidFill>
              </a:rPr>
              <a:t>Web,Mobile,App</a:t>
            </a:r>
            <a:r>
              <a:rPr lang="zh-TW" altLang="en-US" sz="2400" dirty="0" smtClean="0">
                <a:solidFill>
                  <a:schemeClr val="tx1"/>
                </a:solidFill>
              </a:rPr>
              <a:t>上操作</a:t>
            </a:r>
            <a:endParaRPr lang="en-US" altLang="zh-TW" sz="2400" dirty="0" smtClean="0">
              <a:solidFill>
                <a:schemeClr val="tx1"/>
              </a:solidFill>
            </a:endParaRPr>
          </a:p>
          <a:p>
            <a:r>
              <a:rPr lang="zh-TW" altLang="en-US" sz="2400" dirty="0" smtClean="0">
                <a:solidFill>
                  <a:schemeClr val="tx1"/>
                </a:solidFill>
              </a:rPr>
              <a:t>可在瀏覽器上進行遠端開發</a:t>
            </a:r>
            <a:endParaRPr lang="en-US" altLang="zh-TW" sz="2400" dirty="0" smtClean="0">
              <a:solidFill>
                <a:schemeClr val="tx1"/>
              </a:solidFill>
            </a:endParaRPr>
          </a:p>
          <a:p>
            <a:r>
              <a:rPr lang="zh-TW" altLang="en-US" sz="2400" dirty="0" smtClean="0">
                <a:solidFill>
                  <a:schemeClr val="tx1"/>
                </a:solidFill>
              </a:rPr>
              <a:t>不必綁定</a:t>
            </a:r>
            <a:r>
              <a:rPr lang="en-US" altLang="zh-TW" sz="2400" dirty="0" smtClean="0">
                <a:solidFill>
                  <a:schemeClr val="tx1"/>
                </a:solidFill>
              </a:rPr>
              <a:t>VS</a:t>
            </a:r>
            <a:r>
              <a:rPr lang="zh-TW" altLang="en-US" sz="2400" dirty="0" smtClean="0">
                <a:solidFill>
                  <a:schemeClr val="tx1"/>
                </a:solidFill>
              </a:rPr>
              <a:t>，可搭配</a:t>
            </a:r>
            <a:r>
              <a:rPr lang="en-US" altLang="zh-TW" sz="2400" dirty="0" smtClean="0">
                <a:solidFill>
                  <a:schemeClr val="tx1"/>
                </a:solidFill>
              </a:rPr>
              <a:t>VS</a:t>
            </a:r>
            <a:r>
              <a:rPr lang="zh-TW" altLang="en-US" sz="2400" dirty="0" smtClean="0">
                <a:solidFill>
                  <a:schemeClr val="tx1"/>
                </a:solidFill>
              </a:rPr>
              <a:t> </a:t>
            </a:r>
            <a:r>
              <a:rPr lang="en-US" altLang="zh-TW" sz="2400" dirty="0" smtClean="0">
                <a:solidFill>
                  <a:schemeClr val="tx1"/>
                </a:solidFill>
              </a:rPr>
              <a:t>Code</a:t>
            </a:r>
            <a:r>
              <a:rPr lang="zh-TW" altLang="en-US" sz="2400" dirty="0" smtClean="0">
                <a:solidFill>
                  <a:schemeClr val="tx1"/>
                </a:solidFill>
              </a:rPr>
              <a:t>進行偵錯</a:t>
            </a:r>
            <a:endParaRPr lang="en-US" altLang="zh-TW" sz="2400" dirty="0" smtClean="0">
              <a:solidFill>
                <a:schemeClr val="tx1"/>
              </a:solidFill>
            </a:endParaRPr>
          </a:p>
          <a:p>
            <a:endParaRPr lang="en-US" altLang="zh-TW" sz="2400" dirty="0" smtClean="0">
              <a:solidFill>
                <a:schemeClr val="tx1"/>
              </a:solidFill>
            </a:endParaRPr>
          </a:p>
          <a:p>
            <a:endParaRPr lang="en-US" altLang="zh-TW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Q&amp;A</a:t>
            </a:r>
            <a:endParaRPr lang="zh-TW" altLang="en-US" dirty="0"/>
          </a:p>
        </p:txBody>
      </p:sp>
      <p:pic>
        <p:nvPicPr>
          <p:cNvPr id="4" name="內容版面配置區 3" descr="pexels-photo-4439457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059582"/>
            <a:ext cx="5091113" cy="3394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架構圖</a:t>
            </a:r>
            <a:endParaRPr lang="zh-TW" altLang="en-US" dirty="0"/>
          </a:p>
        </p:txBody>
      </p:sp>
      <p:pic>
        <p:nvPicPr>
          <p:cNvPr id="1026" name="Picture 2" descr="C:\Users\ken\Desktop\訊光文件\研討會\2021\架構圖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15566"/>
            <a:ext cx="5539431" cy="3394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模組說明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179512" y="771550"/>
            <a:ext cx="6480720" cy="3816424"/>
          </a:xfrm>
        </p:spPr>
        <p:txBody>
          <a:bodyPr>
            <a:noAutofit/>
          </a:bodyPr>
          <a:lstStyle/>
          <a:p>
            <a:r>
              <a:rPr lang="en-US" altLang="zh-TW" sz="2000" dirty="0" err="1" smtClean="0">
                <a:solidFill>
                  <a:srgbClr val="0000FF"/>
                </a:solidFill>
              </a:rPr>
              <a:t>WorkFlow</a:t>
            </a:r>
            <a:r>
              <a:rPr lang="en-US" altLang="zh-TW" sz="2000" dirty="0" smtClean="0">
                <a:solidFill>
                  <a:srgbClr val="0000FF"/>
                </a:solidFill>
              </a:rPr>
              <a:t> Designer: </a:t>
            </a:r>
            <a:r>
              <a:rPr lang="zh-TW" altLang="en-US" sz="2000" dirty="0" smtClean="0">
                <a:solidFill>
                  <a:schemeClr val="tx1"/>
                </a:solidFill>
              </a:rPr>
              <a:t>工作流程設計器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en-US" altLang="zh-TW" sz="2000" dirty="0" err="1" smtClean="0">
                <a:solidFill>
                  <a:srgbClr val="0000FF"/>
                </a:solidFill>
              </a:rPr>
              <a:t>WorkFlolw</a:t>
            </a:r>
            <a:r>
              <a:rPr lang="en-US" altLang="zh-TW" sz="2000" dirty="0" smtClean="0">
                <a:solidFill>
                  <a:srgbClr val="0000FF"/>
                </a:solidFill>
              </a:rPr>
              <a:t> Activity: </a:t>
            </a:r>
            <a:r>
              <a:rPr lang="zh-TW" altLang="en-US" sz="2000" dirty="0" smtClean="0">
                <a:solidFill>
                  <a:schemeClr val="tx1"/>
                </a:solidFill>
              </a:rPr>
              <a:t>工作流程活動組件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en-US" altLang="zh-TW" sz="2000" dirty="0" err="1" smtClean="0">
                <a:solidFill>
                  <a:srgbClr val="0000FF"/>
                </a:solidFill>
              </a:rPr>
              <a:t>WorkFlow</a:t>
            </a:r>
            <a:r>
              <a:rPr lang="en-US" altLang="zh-TW" sz="2000" dirty="0" smtClean="0">
                <a:solidFill>
                  <a:srgbClr val="0000FF"/>
                </a:solidFill>
              </a:rPr>
              <a:t> Engine: </a:t>
            </a:r>
            <a:r>
              <a:rPr lang="zh-TW" altLang="en-US" sz="2000" dirty="0" smtClean="0">
                <a:solidFill>
                  <a:schemeClr val="tx1"/>
                </a:solidFill>
              </a:rPr>
              <a:t>工作流程的核心引擎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en-US" altLang="zh-TW" sz="2000" dirty="0" err="1" smtClean="0">
                <a:solidFill>
                  <a:srgbClr val="0000FF"/>
                </a:solidFill>
              </a:rPr>
              <a:t>WorkFlow</a:t>
            </a:r>
            <a:r>
              <a:rPr lang="en-US" altLang="zh-TW" sz="2000" dirty="0" smtClean="0">
                <a:solidFill>
                  <a:srgbClr val="0000FF"/>
                </a:solidFill>
              </a:rPr>
              <a:t> API: </a:t>
            </a:r>
            <a:r>
              <a:rPr lang="zh-TW" altLang="en-US" sz="2000" dirty="0" smtClean="0">
                <a:solidFill>
                  <a:schemeClr val="tx1"/>
                </a:solidFill>
              </a:rPr>
              <a:t>給外部調用的</a:t>
            </a:r>
            <a:r>
              <a:rPr lang="en-US" altLang="zh-TW" sz="2000" dirty="0" smtClean="0">
                <a:solidFill>
                  <a:schemeClr val="tx1"/>
                </a:solidFill>
              </a:rPr>
              <a:t>Workflow API</a:t>
            </a:r>
            <a:r>
              <a:rPr lang="zh-TW" altLang="en-US" sz="2000" dirty="0" smtClean="0">
                <a:solidFill>
                  <a:schemeClr val="tx1"/>
                </a:solidFill>
              </a:rPr>
              <a:t>接口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en-US" altLang="zh-TW" sz="2000" dirty="0" smtClean="0">
                <a:solidFill>
                  <a:srgbClr val="0000FF"/>
                </a:solidFill>
              </a:rPr>
              <a:t>Flow Main &amp; </a:t>
            </a:r>
            <a:r>
              <a:rPr lang="en-US" altLang="zh-TW" sz="2000" dirty="0" err="1" smtClean="0">
                <a:solidFill>
                  <a:srgbClr val="0000FF"/>
                </a:solidFill>
              </a:rPr>
              <a:t>bootstrap.infolight.flow.js</a:t>
            </a:r>
            <a:r>
              <a:rPr lang="en-US" altLang="zh-TW" sz="2000" dirty="0" smtClean="0">
                <a:solidFill>
                  <a:srgbClr val="0000FF"/>
                </a:solidFill>
              </a:rPr>
              <a:t>: </a:t>
            </a:r>
            <a:r>
              <a:rPr lang="zh-TW" altLang="en-US" sz="2000" dirty="0" smtClean="0">
                <a:solidFill>
                  <a:schemeClr val="tx1"/>
                </a:solidFill>
              </a:rPr>
              <a:t>工作流程</a:t>
            </a:r>
            <a:r>
              <a:rPr lang="en-US" altLang="zh-TW" sz="2000" dirty="0" smtClean="0">
                <a:solidFill>
                  <a:schemeClr val="tx1"/>
                </a:solidFill>
              </a:rPr>
              <a:t>Runtime</a:t>
            </a:r>
            <a:r>
              <a:rPr lang="zh-TW" altLang="en-US" sz="2000" dirty="0" smtClean="0">
                <a:solidFill>
                  <a:schemeClr val="tx1"/>
                </a:solidFill>
              </a:rPr>
              <a:t>的主頁面及前端配合的流程介面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en-US" altLang="zh-TW" sz="2000" dirty="0" smtClean="0">
                <a:solidFill>
                  <a:srgbClr val="0000FF"/>
                </a:solidFill>
              </a:rPr>
              <a:t>EEP .NET Core: </a:t>
            </a:r>
            <a:r>
              <a:rPr lang="en-US" altLang="zh-TW" sz="2000" dirty="0" err="1" smtClean="0">
                <a:solidFill>
                  <a:schemeClr val="tx1"/>
                </a:solidFill>
              </a:rPr>
              <a:t>EEP.Net</a:t>
            </a:r>
            <a:r>
              <a:rPr lang="en-US" altLang="zh-TW" sz="2000" dirty="0" smtClean="0">
                <a:solidFill>
                  <a:schemeClr val="tx1"/>
                </a:solidFill>
              </a:rPr>
              <a:t> </a:t>
            </a:r>
            <a:r>
              <a:rPr lang="zh-TW" altLang="en-US" sz="2000" dirty="0" smtClean="0">
                <a:solidFill>
                  <a:schemeClr val="tx1"/>
                </a:solidFill>
              </a:rPr>
              <a:t>的核心平台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en-US" altLang="zh-TW" sz="2000" dirty="0" smtClean="0">
                <a:solidFill>
                  <a:srgbClr val="0000FF"/>
                </a:solidFill>
              </a:rPr>
              <a:t>.NET Core: </a:t>
            </a:r>
            <a:r>
              <a:rPr lang="zh-TW" altLang="en-US" sz="2000" dirty="0" smtClean="0">
                <a:solidFill>
                  <a:schemeClr val="tx1"/>
                </a:solidFill>
              </a:rPr>
              <a:t>微軟</a:t>
            </a:r>
            <a:r>
              <a:rPr lang="en-US" altLang="zh-TW" sz="2000" dirty="0" smtClean="0">
                <a:solidFill>
                  <a:schemeClr val="tx1"/>
                </a:solidFill>
              </a:rPr>
              <a:t>.NET Core</a:t>
            </a:r>
            <a:r>
              <a:rPr lang="zh-TW" altLang="en-US" sz="2000" dirty="0" smtClean="0">
                <a:solidFill>
                  <a:schemeClr val="tx1"/>
                </a:solidFill>
              </a:rPr>
              <a:t>平台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en-US" altLang="zh-TW" sz="2000" dirty="0" smtClean="0">
                <a:solidFill>
                  <a:srgbClr val="0000FF"/>
                </a:solidFill>
              </a:rPr>
              <a:t>ADO .NET: </a:t>
            </a:r>
            <a:r>
              <a:rPr lang="zh-TW" altLang="en-US" sz="2000" dirty="0" smtClean="0">
                <a:solidFill>
                  <a:schemeClr val="tx1"/>
                </a:solidFill>
              </a:rPr>
              <a:t>微軟資料存取接口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en-US" altLang="zh-TW" sz="2000" dirty="0" err="1" smtClean="0">
                <a:solidFill>
                  <a:srgbClr val="0000FF"/>
                </a:solidFill>
              </a:rPr>
              <a:t>DataBase</a:t>
            </a:r>
            <a:r>
              <a:rPr lang="en-US" altLang="zh-TW" sz="2000" dirty="0" smtClean="0">
                <a:solidFill>
                  <a:srgbClr val="0000FF"/>
                </a:solidFill>
              </a:rPr>
              <a:t>: </a:t>
            </a:r>
            <a:r>
              <a:rPr lang="zh-TW" altLang="en-US" sz="2000" dirty="0" smtClean="0">
                <a:solidFill>
                  <a:schemeClr val="tx1"/>
                </a:solidFill>
              </a:rPr>
              <a:t>資料庫 </a:t>
            </a:r>
            <a:r>
              <a:rPr lang="en-US" altLang="zh-TW" sz="2000" dirty="0" smtClean="0">
                <a:solidFill>
                  <a:schemeClr val="tx1"/>
                </a:solidFill>
              </a:rPr>
              <a:t>(</a:t>
            </a:r>
            <a:r>
              <a:rPr lang="zh-TW" altLang="en-US" sz="2000" dirty="0" smtClean="0">
                <a:solidFill>
                  <a:schemeClr val="tx1"/>
                </a:solidFill>
              </a:rPr>
              <a:t>可接</a:t>
            </a:r>
            <a:r>
              <a:rPr lang="en-US" altLang="zh-TW" sz="2000" dirty="0" smtClean="0">
                <a:solidFill>
                  <a:schemeClr val="tx1"/>
                </a:solidFill>
              </a:rPr>
              <a:t>MSSQL/ORACLE/MYSQL, MSSQL</a:t>
            </a:r>
            <a:r>
              <a:rPr lang="zh-TW" altLang="en-US" sz="2000" dirty="0" smtClean="0">
                <a:solidFill>
                  <a:schemeClr val="tx1"/>
                </a:solidFill>
              </a:rPr>
              <a:t>優先</a:t>
            </a:r>
            <a:r>
              <a:rPr lang="en-US" altLang="zh-TW" sz="2000" dirty="0" smtClean="0">
                <a:solidFill>
                  <a:schemeClr val="tx1"/>
                </a:solidFill>
              </a:rPr>
              <a:t>)</a:t>
            </a:r>
            <a:endParaRPr lang="zh-TW" alt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流程功能</a:t>
            </a:r>
            <a:endParaRPr lang="zh-TW" altLang="en-US" dirty="0"/>
          </a:p>
        </p:txBody>
      </p:sp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251520" y="843558"/>
            <a:ext cx="8229600" cy="2594974"/>
          </a:xfrm>
        </p:spPr>
        <p:txBody>
          <a:bodyPr>
            <a:noAutofit/>
          </a:bodyPr>
          <a:lstStyle/>
          <a:p>
            <a:r>
              <a:rPr lang="zh-TW" altLang="en-US" sz="2000" dirty="0" smtClean="0">
                <a:solidFill>
                  <a:schemeClr val="tx1"/>
                </a:solidFill>
              </a:rPr>
              <a:t>支援多級簽核</a:t>
            </a:r>
            <a:r>
              <a:rPr lang="en-US" altLang="zh-TW" sz="2000" dirty="0" smtClean="0">
                <a:solidFill>
                  <a:schemeClr val="tx1"/>
                </a:solidFill>
              </a:rPr>
              <a:t>/</a:t>
            </a:r>
            <a:r>
              <a:rPr lang="zh-TW" altLang="en-US" sz="2000" dirty="0" smtClean="0">
                <a:solidFill>
                  <a:schemeClr val="tx1"/>
                </a:solidFill>
              </a:rPr>
              <a:t>會簽</a:t>
            </a:r>
            <a:r>
              <a:rPr lang="en-US" altLang="zh-TW" sz="2000" dirty="0" smtClean="0">
                <a:solidFill>
                  <a:schemeClr val="tx1"/>
                </a:solidFill>
              </a:rPr>
              <a:t>/</a:t>
            </a:r>
            <a:r>
              <a:rPr lang="zh-TW" altLang="en-US" sz="2000" dirty="0" smtClean="0">
                <a:solidFill>
                  <a:schemeClr val="tx1"/>
                </a:solidFill>
              </a:rPr>
              <a:t>串簽</a:t>
            </a:r>
            <a:r>
              <a:rPr lang="en-US" altLang="zh-TW" sz="2000" dirty="0" smtClean="0">
                <a:solidFill>
                  <a:schemeClr val="tx1"/>
                </a:solidFill>
              </a:rPr>
              <a:t>/</a:t>
            </a:r>
            <a:r>
              <a:rPr lang="zh-TW" altLang="en-US" sz="2000" dirty="0" smtClean="0">
                <a:solidFill>
                  <a:schemeClr val="tx1"/>
                </a:solidFill>
              </a:rPr>
              <a:t>加簽</a:t>
            </a:r>
            <a:r>
              <a:rPr lang="en-US" altLang="zh-TW" sz="2000" dirty="0" smtClean="0">
                <a:solidFill>
                  <a:schemeClr val="tx1"/>
                </a:solidFill>
              </a:rPr>
              <a:t>/</a:t>
            </a:r>
            <a:r>
              <a:rPr lang="zh-TW" altLang="en-US" sz="2000" dirty="0" smtClean="0">
                <a:solidFill>
                  <a:schemeClr val="tx1"/>
                </a:solidFill>
              </a:rPr>
              <a:t>複式簽核</a:t>
            </a:r>
            <a:r>
              <a:rPr lang="en-US" altLang="zh-TW" sz="2000" dirty="0" smtClean="0">
                <a:solidFill>
                  <a:schemeClr val="tx1"/>
                </a:solidFill>
              </a:rPr>
              <a:t>/</a:t>
            </a:r>
            <a:r>
              <a:rPr lang="zh-TW" altLang="en-US" sz="2000" dirty="0" smtClean="0">
                <a:solidFill>
                  <a:schemeClr val="tx1"/>
                </a:solidFill>
              </a:rPr>
              <a:t>子流程</a:t>
            </a:r>
            <a:r>
              <a:rPr lang="en-US" altLang="zh-TW" sz="2000" dirty="0" smtClean="0">
                <a:solidFill>
                  <a:schemeClr val="tx1"/>
                </a:solidFill>
              </a:rPr>
              <a:t>/</a:t>
            </a:r>
            <a:r>
              <a:rPr lang="zh-TW" altLang="en-US" sz="2000" dirty="0" smtClean="0">
                <a:solidFill>
                  <a:schemeClr val="tx1"/>
                </a:solidFill>
              </a:rPr>
              <a:t>跳轉等流程活動。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zh-TW" altLang="en-US" sz="2000" dirty="0" smtClean="0">
                <a:solidFill>
                  <a:schemeClr val="tx1"/>
                </a:solidFill>
              </a:rPr>
              <a:t>支援流程審核</a:t>
            </a:r>
            <a:r>
              <a:rPr lang="en-US" altLang="zh-TW" sz="2000" dirty="0" smtClean="0">
                <a:solidFill>
                  <a:schemeClr val="tx1"/>
                </a:solidFill>
              </a:rPr>
              <a:t>/</a:t>
            </a:r>
            <a:r>
              <a:rPr lang="zh-TW" altLang="en-US" sz="2000" dirty="0" smtClean="0">
                <a:solidFill>
                  <a:schemeClr val="tx1"/>
                </a:solidFill>
              </a:rPr>
              <a:t>退回</a:t>
            </a:r>
            <a:r>
              <a:rPr lang="en-US" altLang="zh-TW" sz="2000" dirty="0" smtClean="0">
                <a:solidFill>
                  <a:schemeClr val="tx1"/>
                </a:solidFill>
              </a:rPr>
              <a:t>/</a:t>
            </a:r>
            <a:r>
              <a:rPr lang="zh-TW" altLang="en-US" sz="2000" dirty="0" smtClean="0">
                <a:solidFill>
                  <a:schemeClr val="tx1"/>
                </a:solidFill>
              </a:rPr>
              <a:t>取回</a:t>
            </a:r>
            <a:r>
              <a:rPr lang="en-US" altLang="zh-TW" sz="2000" dirty="0" smtClean="0">
                <a:solidFill>
                  <a:schemeClr val="tx1"/>
                </a:solidFill>
              </a:rPr>
              <a:t>/</a:t>
            </a:r>
            <a:r>
              <a:rPr lang="zh-TW" altLang="en-US" sz="2000" dirty="0" smtClean="0">
                <a:solidFill>
                  <a:schemeClr val="tx1"/>
                </a:solidFill>
              </a:rPr>
              <a:t>通知</a:t>
            </a:r>
            <a:r>
              <a:rPr lang="en-US" altLang="zh-TW" sz="2000" dirty="0" smtClean="0">
                <a:solidFill>
                  <a:schemeClr val="tx1"/>
                </a:solidFill>
              </a:rPr>
              <a:t>/</a:t>
            </a:r>
            <a:r>
              <a:rPr lang="zh-TW" altLang="en-US" sz="2000" dirty="0" smtClean="0">
                <a:solidFill>
                  <a:schemeClr val="tx1"/>
                </a:solidFill>
              </a:rPr>
              <a:t>加簽</a:t>
            </a:r>
            <a:r>
              <a:rPr lang="en-US" altLang="zh-TW" sz="2000" dirty="0" smtClean="0">
                <a:solidFill>
                  <a:schemeClr val="tx1"/>
                </a:solidFill>
              </a:rPr>
              <a:t>/</a:t>
            </a:r>
            <a:r>
              <a:rPr lang="zh-TW" altLang="en-US" sz="2000" dirty="0" smtClean="0">
                <a:solidFill>
                  <a:schemeClr val="tx1"/>
                </a:solidFill>
              </a:rPr>
              <a:t>催單</a:t>
            </a:r>
            <a:r>
              <a:rPr lang="en-US" altLang="zh-TW" sz="2000" dirty="0" smtClean="0">
                <a:solidFill>
                  <a:schemeClr val="tx1"/>
                </a:solidFill>
              </a:rPr>
              <a:t>/</a:t>
            </a:r>
            <a:r>
              <a:rPr lang="zh-TW" altLang="en-US" sz="2000" dirty="0" smtClean="0">
                <a:solidFill>
                  <a:schemeClr val="tx1"/>
                </a:solidFill>
              </a:rPr>
              <a:t>代簽</a:t>
            </a:r>
            <a:r>
              <a:rPr lang="en-US" altLang="zh-TW" sz="2000" dirty="0" smtClean="0">
                <a:solidFill>
                  <a:schemeClr val="tx1"/>
                </a:solidFill>
              </a:rPr>
              <a:t>/</a:t>
            </a:r>
            <a:r>
              <a:rPr lang="zh-TW" altLang="en-US" sz="2000" dirty="0" smtClean="0">
                <a:solidFill>
                  <a:schemeClr val="tx1"/>
                </a:solidFill>
              </a:rPr>
              <a:t>即時討論等親和功能。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zh-TW" altLang="en-US" sz="2000" dirty="0" smtClean="0">
                <a:solidFill>
                  <a:schemeClr val="tx1"/>
                </a:solidFill>
              </a:rPr>
              <a:t>內建</a:t>
            </a:r>
            <a:r>
              <a:rPr lang="en-US" altLang="zh-TW" sz="2000" dirty="0" smtClean="0">
                <a:solidFill>
                  <a:schemeClr val="tx1"/>
                </a:solidFill>
              </a:rPr>
              <a:t>BPM</a:t>
            </a:r>
            <a:r>
              <a:rPr lang="zh-TW" altLang="en-US" sz="2000" dirty="0" smtClean="0">
                <a:solidFill>
                  <a:schemeClr val="tx1"/>
                </a:solidFill>
              </a:rPr>
              <a:t>異常預警機制，可設定時效性，來警示逾時的流程單據。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zh-TW" altLang="en-US" sz="2000" dirty="0" smtClean="0">
                <a:solidFill>
                  <a:schemeClr val="tx1"/>
                </a:solidFill>
              </a:rPr>
              <a:t>整合</a:t>
            </a:r>
            <a:r>
              <a:rPr lang="en-US" altLang="zh-TW" sz="2000" dirty="0" smtClean="0">
                <a:solidFill>
                  <a:schemeClr val="tx1"/>
                </a:solidFill>
              </a:rPr>
              <a:t>Mail</a:t>
            </a:r>
            <a:r>
              <a:rPr lang="zh-TW" altLang="en-US" sz="2000" dirty="0" smtClean="0">
                <a:solidFill>
                  <a:schemeClr val="tx1"/>
                </a:solidFill>
              </a:rPr>
              <a:t>或</a:t>
            </a:r>
            <a:r>
              <a:rPr lang="en-US" altLang="zh-TW" sz="2000" dirty="0" smtClean="0">
                <a:solidFill>
                  <a:schemeClr val="tx1"/>
                </a:solidFill>
              </a:rPr>
              <a:t>APP</a:t>
            </a:r>
            <a:r>
              <a:rPr lang="zh-TW" altLang="en-US" sz="2000" dirty="0" smtClean="0">
                <a:solidFill>
                  <a:schemeClr val="tx1"/>
                </a:solidFill>
              </a:rPr>
              <a:t>同步發送，並可直接用</a:t>
            </a:r>
            <a:r>
              <a:rPr lang="en-US" altLang="zh-TW" sz="2000" dirty="0" smtClean="0">
                <a:solidFill>
                  <a:schemeClr val="tx1"/>
                </a:solidFill>
              </a:rPr>
              <a:t>Mail</a:t>
            </a:r>
            <a:r>
              <a:rPr lang="zh-TW" altLang="en-US" sz="2000" dirty="0" smtClean="0">
                <a:solidFill>
                  <a:schemeClr val="tx1"/>
                </a:solidFill>
              </a:rPr>
              <a:t>或</a:t>
            </a:r>
            <a:r>
              <a:rPr lang="en-US" altLang="zh-TW" sz="2000" dirty="0" smtClean="0">
                <a:solidFill>
                  <a:schemeClr val="tx1"/>
                </a:solidFill>
              </a:rPr>
              <a:t>APP</a:t>
            </a:r>
            <a:r>
              <a:rPr lang="zh-TW" altLang="en-US" sz="2000" dirty="0" smtClean="0">
                <a:solidFill>
                  <a:schemeClr val="tx1"/>
                </a:solidFill>
              </a:rPr>
              <a:t>打開單據簽核。</a:t>
            </a:r>
            <a:endParaRPr lang="zh-TW" alt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流程功能</a:t>
            </a:r>
            <a:endParaRPr lang="zh-TW" altLang="en-US" dirty="0"/>
          </a:p>
        </p:txBody>
      </p:sp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251520" y="843558"/>
            <a:ext cx="8229600" cy="2524106"/>
          </a:xfrm>
        </p:spPr>
        <p:txBody>
          <a:bodyPr>
            <a:noAutofit/>
          </a:bodyPr>
          <a:lstStyle/>
          <a:p>
            <a:r>
              <a:rPr lang="zh-TW" altLang="en-US" sz="2000" dirty="0" smtClean="0">
                <a:solidFill>
                  <a:schemeClr val="tx1"/>
                </a:solidFill>
              </a:rPr>
              <a:t>可直接與</a:t>
            </a:r>
            <a:r>
              <a:rPr lang="en-US" altLang="zh-TW" sz="2000" dirty="0" smtClean="0">
                <a:solidFill>
                  <a:schemeClr val="tx1"/>
                </a:solidFill>
              </a:rPr>
              <a:t>EEP.NET Core</a:t>
            </a:r>
            <a:r>
              <a:rPr lang="zh-TW" altLang="en-US" sz="2000" dirty="0" smtClean="0">
                <a:solidFill>
                  <a:schemeClr val="tx1"/>
                </a:solidFill>
              </a:rPr>
              <a:t>的</a:t>
            </a:r>
            <a:r>
              <a:rPr lang="en-US" altLang="zh-TW" sz="2000" dirty="0" smtClean="0">
                <a:solidFill>
                  <a:schemeClr val="tx1"/>
                </a:solidFill>
              </a:rPr>
              <a:t>RWD</a:t>
            </a:r>
            <a:r>
              <a:rPr lang="zh-TW" altLang="en-US" sz="2000" dirty="0" smtClean="0">
                <a:solidFill>
                  <a:schemeClr val="tx1"/>
                </a:solidFill>
              </a:rPr>
              <a:t>表單直接整合，流程開發更快速。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zh-TW" altLang="en-US" sz="2000" dirty="0" smtClean="0">
                <a:solidFill>
                  <a:schemeClr val="tx1"/>
                </a:solidFill>
              </a:rPr>
              <a:t>內建安全管理機制，也可配合 </a:t>
            </a:r>
            <a:r>
              <a:rPr lang="en-US" altLang="zh-TW" sz="2000" dirty="0" smtClean="0">
                <a:solidFill>
                  <a:schemeClr val="tx1"/>
                </a:solidFill>
              </a:rPr>
              <a:t>AD </a:t>
            </a:r>
            <a:r>
              <a:rPr lang="zh-TW" altLang="en-US" sz="2000" dirty="0" smtClean="0">
                <a:solidFill>
                  <a:schemeClr val="tx1"/>
                </a:solidFill>
              </a:rPr>
              <a:t>進行安全認證簽入。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zh-TW" altLang="en-US" sz="2000" dirty="0" smtClean="0">
                <a:solidFill>
                  <a:schemeClr val="tx1"/>
                </a:solidFill>
              </a:rPr>
              <a:t>提供</a:t>
            </a:r>
            <a:r>
              <a:rPr lang="en-US" altLang="zh-TW" sz="2000" dirty="0" err="1" smtClean="0">
                <a:solidFill>
                  <a:schemeClr val="tx1"/>
                </a:solidFill>
              </a:rPr>
              <a:t>WorkFlow</a:t>
            </a:r>
            <a:r>
              <a:rPr lang="en-US" altLang="zh-TW" sz="2000" dirty="0" smtClean="0">
                <a:solidFill>
                  <a:schemeClr val="tx1"/>
                </a:solidFill>
              </a:rPr>
              <a:t> API</a:t>
            </a:r>
            <a:r>
              <a:rPr lang="zh-TW" altLang="en-US" sz="2000" dirty="0" smtClean="0">
                <a:solidFill>
                  <a:schemeClr val="tx1"/>
                </a:solidFill>
              </a:rPr>
              <a:t>，可整合其他資訊系統協同工作。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zh-TW" altLang="en-US" sz="2000" dirty="0" smtClean="0">
                <a:solidFill>
                  <a:schemeClr val="tx1"/>
                </a:solidFill>
              </a:rPr>
              <a:t>開放</a:t>
            </a:r>
            <a:r>
              <a:rPr lang="en-US" altLang="zh-TW" sz="2000" dirty="0" smtClean="0">
                <a:solidFill>
                  <a:schemeClr val="tx1"/>
                </a:solidFill>
              </a:rPr>
              <a:t>Source Code</a:t>
            </a:r>
            <a:r>
              <a:rPr lang="zh-TW" altLang="en-US" sz="2000" dirty="0" smtClean="0">
                <a:solidFill>
                  <a:schemeClr val="tx1"/>
                </a:solidFill>
              </a:rPr>
              <a:t>，可繼承或自行改善流程活動元件。</a:t>
            </a:r>
            <a:endParaRPr lang="zh-TW" alt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個人事項</a:t>
            </a:r>
            <a:endParaRPr lang="zh-TW" alt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28676"/>
            <a:ext cx="8229600" cy="173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3" y="928677"/>
            <a:ext cx="2742019" cy="376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角色</a:t>
            </a:r>
            <a:endParaRPr lang="zh-TW" alt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15566"/>
            <a:ext cx="3749189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代理人</a:t>
            </a:r>
            <a:endParaRPr lang="zh-TW" alt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87574"/>
            <a:ext cx="517752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研討會講義範本_C款-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簡報設計</Template>
  <TotalTime>10602</TotalTime>
  <Words>572</Words>
  <Application>Microsoft Office PowerPoint</Application>
  <PresentationFormat>如螢幕大小 (16:9)</PresentationFormat>
  <Paragraphs>64</Paragraphs>
  <Slides>25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26" baseType="lpstr">
      <vt:lpstr>研討會講義範本_C款-2</vt:lpstr>
      <vt:lpstr>EEP.Core WorkFlow</vt:lpstr>
      <vt:lpstr>全新.Core WorkFlow</vt:lpstr>
      <vt:lpstr>架構圖</vt:lpstr>
      <vt:lpstr>模組說明</vt:lpstr>
      <vt:lpstr>流程功能</vt:lpstr>
      <vt:lpstr>流程功能</vt:lpstr>
      <vt:lpstr>個人事項</vt:lpstr>
      <vt:lpstr>角色</vt:lpstr>
      <vt:lpstr>代理人</vt:lpstr>
      <vt:lpstr>主管職級</vt:lpstr>
      <vt:lpstr>組織結構</vt:lpstr>
      <vt:lpstr>流程設計畫面</vt:lpstr>
      <vt:lpstr>DEMO實作表單</vt:lpstr>
      <vt:lpstr>DEMO實作流程</vt:lpstr>
      <vt:lpstr>簽名印表</vt:lpstr>
      <vt:lpstr>新舊版本差異</vt:lpstr>
      <vt:lpstr>討論</vt:lpstr>
      <vt:lpstr>即時討論</vt:lpstr>
      <vt:lpstr>流程總量分析</vt:lpstr>
      <vt:lpstr>流程時效分析</vt:lpstr>
      <vt:lpstr>流程瓶頸分析</vt:lpstr>
      <vt:lpstr>後台審核退回</vt:lpstr>
      <vt:lpstr>流程變更/作廢</vt:lpstr>
      <vt:lpstr>結語</vt:lpstr>
      <vt:lpstr>Q&amp;A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ken</dc:creator>
  <cp:lastModifiedBy>ken</cp:lastModifiedBy>
  <cp:revision>37</cp:revision>
  <dcterms:created xsi:type="dcterms:W3CDTF">2021-08-03T01:31:04Z</dcterms:created>
  <dcterms:modified xsi:type="dcterms:W3CDTF">2021-08-18T08:08:39Z</dcterms:modified>
</cp:coreProperties>
</file>