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7"/>
  </p:notesMasterIdLst>
  <p:sldIdLst>
    <p:sldId id="323" r:id="rId2"/>
    <p:sldId id="341" r:id="rId3"/>
    <p:sldId id="351" r:id="rId4"/>
    <p:sldId id="354" r:id="rId5"/>
    <p:sldId id="349" r:id="rId6"/>
    <p:sldId id="355" r:id="rId7"/>
    <p:sldId id="358" r:id="rId8"/>
    <p:sldId id="359" r:id="rId9"/>
    <p:sldId id="400" r:id="rId10"/>
    <p:sldId id="345" r:id="rId11"/>
    <p:sldId id="378" r:id="rId12"/>
    <p:sldId id="379" r:id="rId13"/>
    <p:sldId id="392" r:id="rId14"/>
    <p:sldId id="398" r:id="rId15"/>
    <p:sldId id="399" r:id="rId16"/>
    <p:sldId id="377" r:id="rId17"/>
    <p:sldId id="376" r:id="rId18"/>
    <p:sldId id="389" r:id="rId19"/>
    <p:sldId id="390" r:id="rId20"/>
    <p:sldId id="391" r:id="rId21"/>
    <p:sldId id="394" r:id="rId22"/>
    <p:sldId id="373" r:id="rId23"/>
    <p:sldId id="396" r:id="rId24"/>
    <p:sldId id="395" r:id="rId25"/>
    <p:sldId id="397" r:id="rId26"/>
    <p:sldId id="371" r:id="rId27"/>
    <p:sldId id="375" r:id="rId28"/>
    <p:sldId id="401" r:id="rId29"/>
    <p:sldId id="393" r:id="rId30"/>
    <p:sldId id="348" r:id="rId31"/>
    <p:sldId id="350" r:id="rId32"/>
    <p:sldId id="343" r:id="rId33"/>
    <p:sldId id="384" r:id="rId34"/>
    <p:sldId id="387" r:id="rId35"/>
    <p:sldId id="388" r:id="rId36"/>
  </p:sldIdLst>
  <p:sldSz cx="9144000" cy="5143500" type="screen16x9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0000FF"/>
    <a:srgbClr val="4F4F4F"/>
    <a:srgbClr val="CC66FF"/>
    <a:srgbClr val="FF99CC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佈景主題樣式 1 - 輔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181" autoAdjust="0"/>
    <p:restoredTop sz="86799" autoAdjust="0"/>
  </p:normalViewPr>
  <p:slideViewPr>
    <p:cSldViewPr>
      <p:cViewPr>
        <p:scale>
          <a:sx n="70" d="100"/>
          <a:sy n="70" d="100"/>
        </p:scale>
        <p:origin x="-1328" y="-4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140" y="-68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2DDA8D-524D-4FAC-9B6B-93BA1A331E99}" type="doc">
      <dgm:prSet loTypeId="urn:microsoft.com/office/officeart/2005/8/layout/equation2" loCatId="process" qsTypeId="urn:microsoft.com/office/officeart/2005/8/quickstyle/simple1" qsCatId="simple" csTypeId="urn:microsoft.com/office/officeart/2005/8/colors/colorful2" csCatId="colorful" phldr="1"/>
      <dgm:spPr/>
    </dgm:pt>
    <dgm:pt modelId="{6D8DAD96-4BBA-48BE-94D6-7B2C9A3DD885}">
      <dgm:prSet phldrT="[文字]" custT="1"/>
      <dgm:spPr/>
      <dgm:t>
        <a:bodyPr/>
        <a:lstStyle/>
        <a:p>
          <a:r>
            <a:rPr lang="en-US" altLang="zh-TW" sz="1600" b="1" dirty="0" smtClean="0">
              <a:latin typeface="微軟正黑體" pitchFamily="34" charset="-120"/>
              <a:ea typeface="微軟正黑體" pitchFamily="34" charset="-120"/>
            </a:rPr>
            <a:t>EEP.NET</a:t>
          </a:r>
          <a:r>
            <a:rPr lang="zh-TW" altLang="en-US" sz="1600" b="1" dirty="0" smtClean="0">
              <a:latin typeface="微軟正黑體" pitchFamily="34" charset="-120"/>
              <a:ea typeface="微軟正黑體" pitchFamily="34" charset="-120"/>
            </a:rPr>
            <a:t>的架構</a:t>
          </a:r>
          <a:endParaRPr lang="zh-TW" altLang="en-US" sz="1600" b="1" dirty="0">
            <a:latin typeface="微軟正黑體" pitchFamily="34" charset="-120"/>
            <a:ea typeface="微軟正黑體" pitchFamily="34" charset="-120"/>
          </a:endParaRPr>
        </a:p>
      </dgm:t>
    </dgm:pt>
    <dgm:pt modelId="{32488273-9F0F-459D-BC91-74B77EC473F2}" type="parTrans" cxnId="{9808677D-278F-4A3A-B4CD-3A07F0D3F835}">
      <dgm:prSet/>
      <dgm:spPr/>
      <dgm:t>
        <a:bodyPr/>
        <a:lstStyle/>
        <a:p>
          <a:endParaRPr lang="zh-TW" altLang="en-US"/>
        </a:p>
      </dgm:t>
    </dgm:pt>
    <dgm:pt modelId="{2C07992A-43B8-426A-B46A-16B436F49E73}" type="sibTrans" cxnId="{9808677D-278F-4A3A-B4CD-3A07F0D3F835}">
      <dgm:prSet/>
      <dgm:spPr/>
      <dgm:t>
        <a:bodyPr/>
        <a:lstStyle/>
        <a:p>
          <a:endParaRPr lang="zh-TW" altLang="en-US"/>
        </a:p>
      </dgm:t>
    </dgm:pt>
    <dgm:pt modelId="{7432E250-B652-491E-A46E-1CA0BDF98867}">
      <dgm:prSet phldrT="[文字]" custT="1"/>
      <dgm:spPr/>
      <dgm:t>
        <a:bodyPr/>
        <a:lstStyle/>
        <a:p>
          <a:r>
            <a:rPr lang="en-US" altLang="zh-TW" sz="1200" b="1" dirty="0" smtClean="0">
              <a:latin typeface="微軟正黑體" pitchFamily="34" charset="-120"/>
              <a:ea typeface="微軟正黑體" pitchFamily="34" charset="-120"/>
            </a:rPr>
            <a:t>EEP Cloud</a:t>
          </a:r>
          <a:r>
            <a:rPr lang="zh-TW" altLang="en-US" sz="1200" b="1" dirty="0" smtClean="0">
              <a:latin typeface="微軟正黑體" pitchFamily="34" charset="-120"/>
              <a:ea typeface="微軟正黑體" pitchFamily="34" charset="-120"/>
            </a:rPr>
            <a:t>的</a:t>
          </a:r>
          <a:r>
            <a:rPr lang="en-US" altLang="zh-TW" sz="1200" b="1" dirty="0" smtClean="0">
              <a:latin typeface="微軟正黑體" pitchFamily="34" charset="-120"/>
              <a:ea typeface="微軟正黑體" pitchFamily="34" charset="-120"/>
            </a:rPr>
            <a:t>Design Time</a:t>
          </a:r>
          <a:endParaRPr lang="zh-TW" altLang="en-US" sz="1200" b="1" dirty="0">
            <a:latin typeface="微軟正黑體" pitchFamily="34" charset="-120"/>
            <a:ea typeface="微軟正黑體" pitchFamily="34" charset="-120"/>
          </a:endParaRPr>
        </a:p>
      </dgm:t>
    </dgm:pt>
    <dgm:pt modelId="{286BBB74-7DF0-4966-8D60-03D0E4A23A7F}" type="parTrans" cxnId="{A40FA1C7-0FD7-4A99-B9A4-76BC746D0A86}">
      <dgm:prSet/>
      <dgm:spPr/>
      <dgm:t>
        <a:bodyPr/>
        <a:lstStyle/>
        <a:p>
          <a:endParaRPr lang="zh-TW" altLang="en-US"/>
        </a:p>
      </dgm:t>
    </dgm:pt>
    <dgm:pt modelId="{403FD52C-081D-430C-871A-87AD059D9EEB}" type="sibTrans" cxnId="{A40FA1C7-0FD7-4A99-B9A4-76BC746D0A86}">
      <dgm:prSet/>
      <dgm:spPr/>
      <dgm:t>
        <a:bodyPr/>
        <a:lstStyle/>
        <a:p>
          <a:endParaRPr lang="zh-TW" altLang="en-US"/>
        </a:p>
      </dgm:t>
    </dgm:pt>
    <dgm:pt modelId="{C17DB3B2-1AD9-4D11-9DB4-ABC0C5948B57}">
      <dgm:prSet phldrT="[文字]" custT="1"/>
      <dgm:spPr/>
      <dgm:t>
        <a:bodyPr/>
        <a:lstStyle/>
        <a:p>
          <a:r>
            <a:rPr lang="en-US" altLang="zh-TW" sz="1800" b="1" dirty="0" err="1" smtClean="0">
              <a:latin typeface="微軟正黑體" pitchFamily="34" charset="-120"/>
              <a:ea typeface="微軟正黑體" pitchFamily="34" charset="-120"/>
            </a:rPr>
            <a:t>iCoder</a:t>
          </a:r>
          <a:r>
            <a:rPr lang="en-US" altLang="zh-TW" sz="1800" b="1" dirty="0" smtClean="0">
              <a:latin typeface="微軟正黑體" pitchFamily="34" charset="-120"/>
              <a:ea typeface="微軟正黑體" pitchFamily="34" charset="-120"/>
            </a:rPr>
            <a:t> AI</a:t>
          </a:r>
          <a:endParaRPr lang="zh-TW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634C0A13-9C38-4465-B9BE-8AEC836A0958}" type="parTrans" cxnId="{E518DFFA-F243-4592-9C0D-96A049909FAB}">
      <dgm:prSet/>
      <dgm:spPr/>
      <dgm:t>
        <a:bodyPr/>
        <a:lstStyle/>
        <a:p>
          <a:endParaRPr lang="zh-TW" altLang="en-US"/>
        </a:p>
      </dgm:t>
    </dgm:pt>
    <dgm:pt modelId="{BF13B4FD-491E-467C-8C86-495C359A7B0F}" type="sibTrans" cxnId="{E518DFFA-F243-4592-9C0D-96A049909FAB}">
      <dgm:prSet/>
      <dgm:spPr/>
      <dgm:t>
        <a:bodyPr/>
        <a:lstStyle/>
        <a:p>
          <a:endParaRPr lang="zh-TW" altLang="en-US"/>
        </a:p>
      </dgm:t>
    </dgm:pt>
    <dgm:pt modelId="{341D0221-21CA-46F4-9024-95A46648C2F0}">
      <dgm:prSet phldrT="[文字]" custT="1"/>
      <dgm:spPr/>
      <dgm:t>
        <a:bodyPr/>
        <a:lstStyle/>
        <a:p>
          <a:r>
            <a:rPr lang="en-US" altLang="zh-TW" sz="2400" b="1" dirty="0" smtClean="0">
              <a:latin typeface="微軟正黑體" pitchFamily="34" charset="-120"/>
              <a:ea typeface="微軟正黑體" pitchFamily="34" charset="-120"/>
            </a:rPr>
            <a:t>EEP.NET</a:t>
          </a:r>
          <a:r>
            <a:rPr lang="en-US" altLang="zh-TW" sz="2800" b="1" dirty="0" smtClean="0">
              <a:latin typeface="微軟正黑體" pitchFamily="34" charset="-120"/>
              <a:ea typeface="微軟正黑體" pitchFamily="34" charset="-120"/>
            </a:rPr>
            <a:t> Core</a:t>
          </a:r>
          <a:endParaRPr lang="zh-TW" altLang="en-US" sz="2800" b="1" dirty="0">
            <a:latin typeface="微軟正黑體" pitchFamily="34" charset="-120"/>
            <a:ea typeface="微軟正黑體" pitchFamily="34" charset="-120"/>
          </a:endParaRPr>
        </a:p>
      </dgm:t>
    </dgm:pt>
    <dgm:pt modelId="{6B939F0E-1EFC-4585-9621-BE426E5132D1}" type="parTrans" cxnId="{42F08211-FF46-4B54-9399-C5430A889F63}">
      <dgm:prSet/>
      <dgm:spPr/>
      <dgm:t>
        <a:bodyPr/>
        <a:lstStyle/>
        <a:p>
          <a:endParaRPr lang="zh-TW" altLang="en-US"/>
        </a:p>
      </dgm:t>
    </dgm:pt>
    <dgm:pt modelId="{E110CD40-0919-487F-8FB2-728D222DACE4}" type="sibTrans" cxnId="{42F08211-FF46-4B54-9399-C5430A889F63}">
      <dgm:prSet/>
      <dgm:spPr/>
      <dgm:t>
        <a:bodyPr/>
        <a:lstStyle/>
        <a:p>
          <a:endParaRPr lang="zh-TW" altLang="en-US"/>
        </a:p>
      </dgm:t>
    </dgm:pt>
    <dgm:pt modelId="{D94F9E72-FA2B-4613-B37D-67A27A11AAFA}" type="pres">
      <dgm:prSet presAssocID="{1E2DDA8D-524D-4FAC-9B6B-93BA1A331E99}" presName="Name0" presStyleCnt="0">
        <dgm:presLayoutVars>
          <dgm:dir/>
          <dgm:resizeHandles val="exact"/>
        </dgm:presLayoutVars>
      </dgm:prSet>
      <dgm:spPr/>
    </dgm:pt>
    <dgm:pt modelId="{8842DD8C-8B2C-4F5E-BB6B-631FD3C06E9C}" type="pres">
      <dgm:prSet presAssocID="{1E2DDA8D-524D-4FAC-9B6B-93BA1A331E99}" presName="vNodes" presStyleCnt="0"/>
      <dgm:spPr/>
    </dgm:pt>
    <dgm:pt modelId="{7481B9E8-9930-47C6-8B75-874C1D362A19}" type="pres">
      <dgm:prSet presAssocID="{6D8DAD96-4BBA-48BE-94D6-7B2C9A3DD885}" presName="node" presStyleLbl="node1" presStyleIdx="0" presStyleCnt="4" custScaleX="185569" custScaleY="169676" custLinFactX="-100000" custLinFactY="4871" custLinFactNeighborX="-166446" custLinFactNeighborY="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69EF9AF-C074-4392-B204-DBEA7AD5EC49}" type="pres">
      <dgm:prSet presAssocID="{2C07992A-43B8-426A-B46A-16B436F49E73}" presName="spacerT" presStyleCnt="0"/>
      <dgm:spPr/>
    </dgm:pt>
    <dgm:pt modelId="{85891027-F749-4437-AD9E-3A364FCCE55D}" type="pres">
      <dgm:prSet presAssocID="{2C07992A-43B8-426A-B46A-16B436F49E73}" presName="sibTrans" presStyleLbl="sibTrans2D1" presStyleIdx="0" presStyleCnt="3" custLinFactX="-200000" custLinFactY="5247" custLinFactNeighborX="-249709" custLinFactNeighborY="100000"/>
      <dgm:spPr/>
      <dgm:t>
        <a:bodyPr/>
        <a:lstStyle/>
        <a:p>
          <a:endParaRPr lang="zh-TW" altLang="en-US"/>
        </a:p>
      </dgm:t>
    </dgm:pt>
    <dgm:pt modelId="{42AF5037-7381-470E-A901-D8BE4553B97F}" type="pres">
      <dgm:prSet presAssocID="{2C07992A-43B8-426A-B46A-16B436F49E73}" presName="spacerB" presStyleCnt="0"/>
      <dgm:spPr/>
    </dgm:pt>
    <dgm:pt modelId="{9F0FDD41-1656-4DD0-B7ED-0612E1A7BE8B}" type="pres">
      <dgm:prSet presAssocID="{7432E250-B652-491E-A46E-1CA0BDF98867}" presName="node" presStyleLbl="node1" presStyleIdx="1" presStyleCnt="4" custScaleX="172262" custScaleY="166567" custLinFactX="-100000" custLinFactNeighborX="-159792" custLinFactNeighborY="774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01F077E-DF59-4A2D-A345-FB0B024620FD}" type="pres">
      <dgm:prSet presAssocID="{403FD52C-081D-430C-871A-87AD059D9EEB}" presName="spacerT" presStyleCnt="0"/>
      <dgm:spPr/>
    </dgm:pt>
    <dgm:pt modelId="{95688CF2-3A3C-4676-BC71-C8A93CD29FE4}" type="pres">
      <dgm:prSet presAssocID="{403FD52C-081D-430C-871A-87AD059D9EEB}" presName="sibTrans" presStyleLbl="sibTrans2D1" presStyleIdx="1" presStyleCnt="3" custLinFactX="-200000" custLinFactNeighborX="-249709" custLinFactNeighborY="-89905"/>
      <dgm:spPr/>
      <dgm:t>
        <a:bodyPr/>
        <a:lstStyle/>
        <a:p>
          <a:endParaRPr lang="zh-TW" altLang="en-US"/>
        </a:p>
      </dgm:t>
    </dgm:pt>
    <dgm:pt modelId="{C201D94D-5C44-4CD6-895F-E6DFDAB07211}" type="pres">
      <dgm:prSet presAssocID="{403FD52C-081D-430C-871A-87AD059D9EEB}" presName="spacerB" presStyleCnt="0"/>
      <dgm:spPr/>
    </dgm:pt>
    <dgm:pt modelId="{9ABE73A6-C489-4B07-AEEF-E8C9630F076D}" type="pres">
      <dgm:prSet presAssocID="{C17DB3B2-1AD9-4D11-9DB4-ABC0C5948B57}" presName="node" presStyleLbl="node1" presStyleIdx="2" presStyleCnt="4" custScaleX="172262" custScaleY="173904" custLinFactX="-100000" custLinFactY="-9714" custLinFactNeighborX="-159792" custLinFactNeighborY="-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AE6C553-1FFC-41FA-BBB8-6C93743C938C}" type="pres">
      <dgm:prSet presAssocID="{1E2DDA8D-524D-4FAC-9B6B-93BA1A331E99}" presName="sibTransLast" presStyleLbl="sibTrans2D1" presStyleIdx="2" presStyleCnt="3" custAng="21532404" custScaleX="196339" custScaleY="130564" custLinFactNeighborX="-64339" custLinFactNeighborY="-41021"/>
      <dgm:spPr/>
      <dgm:t>
        <a:bodyPr/>
        <a:lstStyle/>
        <a:p>
          <a:endParaRPr lang="zh-TW" altLang="en-US"/>
        </a:p>
      </dgm:t>
    </dgm:pt>
    <dgm:pt modelId="{5AE314F1-7CDD-4449-8877-0376B1A43F51}" type="pres">
      <dgm:prSet presAssocID="{1E2DDA8D-524D-4FAC-9B6B-93BA1A331E99}" presName="connectorText" presStyleLbl="sibTrans2D1" presStyleIdx="2" presStyleCnt="3"/>
      <dgm:spPr/>
      <dgm:t>
        <a:bodyPr/>
        <a:lstStyle/>
        <a:p>
          <a:endParaRPr lang="zh-TW" altLang="en-US"/>
        </a:p>
      </dgm:t>
    </dgm:pt>
    <dgm:pt modelId="{B9F76D47-AA92-471B-BD68-7870B1F3A31D}" type="pres">
      <dgm:prSet presAssocID="{1E2DDA8D-524D-4FAC-9B6B-93BA1A331E99}" presName="lastNode" presStyleLbl="node1" presStyleIdx="3" presStyleCnt="4" custScaleX="140975" custScaleY="148230" custLinFactNeighborX="-48860" custLinFactNeighborY="4840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9808677D-278F-4A3A-B4CD-3A07F0D3F835}" srcId="{1E2DDA8D-524D-4FAC-9B6B-93BA1A331E99}" destId="{6D8DAD96-4BBA-48BE-94D6-7B2C9A3DD885}" srcOrd="0" destOrd="0" parTransId="{32488273-9F0F-459D-BC91-74B77EC473F2}" sibTransId="{2C07992A-43B8-426A-B46A-16B436F49E73}"/>
    <dgm:cxn modelId="{A9D22240-B4BB-4BC4-8EF2-6A3D9CBEA403}" type="presOf" srcId="{341D0221-21CA-46F4-9024-95A46648C2F0}" destId="{B9F76D47-AA92-471B-BD68-7870B1F3A31D}" srcOrd="0" destOrd="0" presId="urn:microsoft.com/office/officeart/2005/8/layout/equation2"/>
    <dgm:cxn modelId="{2DCD5EE3-3D18-45AB-8C1B-AACD1C9E3195}" type="presOf" srcId="{C17DB3B2-1AD9-4D11-9DB4-ABC0C5948B57}" destId="{9ABE73A6-C489-4B07-AEEF-E8C9630F076D}" srcOrd="0" destOrd="0" presId="urn:microsoft.com/office/officeart/2005/8/layout/equation2"/>
    <dgm:cxn modelId="{B2530032-54BF-40B6-82C1-422306C783F4}" type="presOf" srcId="{6D8DAD96-4BBA-48BE-94D6-7B2C9A3DD885}" destId="{7481B9E8-9930-47C6-8B75-874C1D362A19}" srcOrd="0" destOrd="0" presId="urn:microsoft.com/office/officeart/2005/8/layout/equation2"/>
    <dgm:cxn modelId="{42F08211-FF46-4B54-9399-C5430A889F63}" srcId="{1E2DDA8D-524D-4FAC-9B6B-93BA1A331E99}" destId="{341D0221-21CA-46F4-9024-95A46648C2F0}" srcOrd="3" destOrd="0" parTransId="{6B939F0E-1EFC-4585-9621-BE426E5132D1}" sibTransId="{E110CD40-0919-487F-8FB2-728D222DACE4}"/>
    <dgm:cxn modelId="{7EEDC313-1079-4CD4-9CF8-2143698B8EEB}" type="presOf" srcId="{7432E250-B652-491E-A46E-1CA0BDF98867}" destId="{9F0FDD41-1656-4DD0-B7ED-0612E1A7BE8B}" srcOrd="0" destOrd="0" presId="urn:microsoft.com/office/officeart/2005/8/layout/equation2"/>
    <dgm:cxn modelId="{2673D0B1-2D4F-4024-934A-0A0FE95030DA}" type="presOf" srcId="{BF13B4FD-491E-467C-8C86-495C359A7B0F}" destId="{8AE6C553-1FFC-41FA-BBB8-6C93743C938C}" srcOrd="0" destOrd="0" presId="urn:microsoft.com/office/officeart/2005/8/layout/equation2"/>
    <dgm:cxn modelId="{E518DFFA-F243-4592-9C0D-96A049909FAB}" srcId="{1E2DDA8D-524D-4FAC-9B6B-93BA1A331E99}" destId="{C17DB3B2-1AD9-4D11-9DB4-ABC0C5948B57}" srcOrd="2" destOrd="0" parTransId="{634C0A13-9C38-4465-B9BE-8AEC836A0958}" sibTransId="{BF13B4FD-491E-467C-8C86-495C359A7B0F}"/>
    <dgm:cxn modelId="{8EAB282F-3B27-4CE1-9E84-AF3481F17FB0}" type="presOf" srcId="{BF13B4FD-491E-467C-8C86-495C359A7B0F}" destId="{5AE314F1-7CDD-4449-8877-0376B1A43F51}" srcOrd="1" destOrd="0" presId="urn:microsoft.com/office/officeart/2005/8/layout/equation2"/>
    <dgm:cxn modelId="{33B79E4B-B796-4E9A-A766-D30660ACF4A2}" type="presOf" srcId="{1E2DDA8D-524D-4FAC-9B6B-93BA1A331E99}" destId="{D94F9E72-FA2B-4613-B37D-67A27A11AAFA}" srcOrd="0" destOrd="0" presId="urn:microsoft.com/office/officeart/2005/8/layout/equation2"/>
    <dgm:cxn modelId="{A40FA1C7-0FD7-4A99-B9A4-76BC746D0A86}" srcId="{1E2DDA8D-524D-4FAC-9B6B-93BA1A331E99}" destId="{7432E250-B652-491E-A46E-1CA0BDF98867}" srcOrd="1" destOrd="0" parTransId="{286BBB74-7DF0-4966-8D60-03D0E4A23A7F}" sibTransId="{403FD52C-081D-430C-871A-87AD059D9EEB}"/>
    <dgm:cxn modelId="{E9786FD0-0CD4-454F-A029-8B334912072A}" type="presOf" srcId="{2C07992A-43B8-426A-B46A-16B436F49E73}" destId="{85891027-F749-4437-AD9E-3A364FCCE55D}" srcOrd="0" destOrd="0" presId="urn:microsoft.com/office/officeart/2005/8/layout/equation2"/>
    <dgm:cxn modelId="{017CA1BF-6277-44A2-A1D7-7C44D1C33D02}" type="presOf" srcId="{403FD52C-081D-430C-871A-87AD059D9EEB}" destId="{95688CF2-3A3C-4676-BC71-C8A93CD29FE4}" srcOrd="0" destOrd="0" presId="urn:microsoft.com/office/officeart/2005/8/layout/equation2"/>
    <dgm:cxn modelId="{C62677AE-DBC5-4053-827D-BA71F9D02A8F}" type="presParOf" srcId="{D94F9E72-FA2B-4613-B37D-67A27A11AAFA}" destId="{8842DD8C-8B2C-4F5E-BB6B-631FD3C06E9C}" srcOrd="0" destOrd="0" presId="urn:microsoft.com/office/officeart/2005/8/layout/equation2"/>
    <dgm:cxn modelId="{C35D2B86-F354-46C8-87BF-B3CA7772CFF4}" type="presParOf" srcId="{8842DD8C-8B2C-4F5E-BB6B-631FD3C06E9C}" destId="{7481B9E8-9930-47C6-8B75-874C1D362A19}" srcOrd="0" destOrd="0" presId="urn:microsoft.com/office/officeart/2005/8/layout/equation2"/>
    <dgm:cxn modelId="{1A3891AE-FBEF-4807-B2E4-355B08BD48F7}" type="presParOf" srcId="{8842DD8C-8B2C-4F5E-BB6B-631FD3C06E9C}" destId="{069EF9AF-C074-4392-B204-DBEA7AD5EC49}" srcOrd="1" destOrd="0" presId="urn:microsoft.com/office/officeart/2005/8/layout/equation2"/>
    <dgm:cxn modelId="{0D133B2F-F53F-4748-B4D3-C3FF8C35CEF5}" type="presParOf" srcId="{8842DD8C-8B2C-4F5E-BB6B-631FD3C06E9C}" destId="{85891027-F749-4437-AD9E-3A364FCCE55D}" srcOrd="2" destOrd="0" presId="urn:microsoft.com/office/officeart/2005/8/layout/equation2"/>
    <dgm:cxn modelId="{6419DA1F-338C-472F-BA9E-AF634E979FE0}" type="presParOf" srcId="{8842DD8C-8B2C-4F5E-BB6B-631FD3C06E9C}" destId="{42AF5037-7381-470E-A901-D8BE4553B97F}" srcOrd="3" destOrd="0" presId="urn:microsoft.com/office/officeart/2005/8/layout/equation2"/>
    <dgm:cxn modelId="{D4A5B8BF-CA22-4A47-BA8F-FDD74E837C7B}" type="presParOf" srcId="{8842DD8C-8B2C-4F5E-BB6B-631FD3C06E9C}" destId="{9F0FDD41-1656-4DD0-B7ED-0612E1A7BE8B}" srcOrd="4" destOrd="0" presId="urn:microsoft.com/office/officeart/2005/8/layout/equation2"/>
    <dgm:cxn modelId="{9C8A11D3-E0CF-4C6C-80D7-65030FE2FCAB}" type="presParOf" srcId="{8842DD8C-8B2C-4F5E-BB6B-631FD3C06E9C}" destId="{001F077E-DF59-4A2D-A345-FB0B024620FD}" srcOrd="5" destOrd="0" presId="urn:microsoft.com/office/officeart/2005/8/layout/equation2"/>
    <dgm:cxn modelId="{319952DE-30D9-46CE-AA94-867631284807}" type="presParOf" srcId="{8842DD8C-8B2C-4F5E-BB6B-631FD3C06E9C}" destId="{95688CF2-3A3C-4676-BC71-C8A93CD29FE4}" srcOrd="6" destOrd="0" presId="urn:microsoft.com/office/officeart/2005/8/layout/equation2"/>
    <dgm:cxn modelId="{CF07E7FB-1400-4069-BD2A-32BD5E7C7832}" type="presParOf" srcId="{8842DD8C-8B2C-4F5E-BB6B-631FD3C06E9C}" destId="{C201D94D-5C44-4CD6-895F-E6DFDAB07211}" srcOrd="7" destOrd="0" presId="urn:microsoft.com/office/officeart/2005/8/layout/equation2"/>
    <dgm:cxn modelId="{551148CA-E23F-453B-8B90-F1F07248C873}" type="presParOf" srcId="{8842DD8C-8B2C-4F5E-BB6B-631FD3C06E9C}" destId="{9ABE73A6-C489-4B07-AEEF-E8C9630F076D}" srcOrd="8" destOrd="0" presId="urn:microsoft.com/office/officeart/2005/8/layout/equation2"/>
    <dgm:cxn modelId="{DC68F5DB-0899-4B6E-A4D7-32D204CF37DA}" type="presParOf" srcId="{D94F9E72-FA2B-4613-B37D-67A27A11AAFA}" destId="{8AE6C553-1FFC-41FA-BBB8-6C93743C938C}" srcOrd="1" destOrd="0" presId="urn:microsoft.com/office/officeart/2005/8/layout/equation2"/>
    <dgm:cxn modelId="{7FCAA249-1BAD-4613-9BA7-822B7A19DF66}" type="presParOf" srcId="{8AE6C553-1FFC-41FA-BBB8-6C93743C938C}" destId="{5AE314F1-7CDD-4449-8877-0376B1A43F51}" srcOrd="0" destOrd="0" presId="urn:microsoft.com/office/officeart/2005/8/layout/equation2"/>
    <dgm:cxn modelId="{197937C0-4CC2-47B7-A354-4950728E55E2}" type="presParOf" srcId="{D94F9E72-FA2B-4613-B37D-67A27A11AAFA}" destId="{B9F76D47-AA92-471B-BD68-7870B1F3A31D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36915D-A154-45DC-91A7-6630EE530305}" type="doc">
      <dgm:prSet loTypeId="urn:microsoft.com/office/officeart/2005/8/layout/venn3" loCatId="relationship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C4405D6B-F263-4821-AD73-AD2CA15AC715}">
      <dgm:prSet phldrT="[文字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altLang="zh-TW" sz="1600" b="1" dirty="0" err="1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Base.Core</a:t>
          </a:r>
          <a:endParaRPr lang="zh-TW" altLang="en-US" sz="1600" b="1" dirty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68524786-64BC-4D9F-BE78-C3BBD3166E8C}" type="parTrans" cxnId="{60CF228F-3BDE-45B5-9D02-FE0DA5B0C42D}">
      <dgm:prSet/>
      <dgm:spPr/>
      <dgm:t>
        <a:bodyPr/>
        <a:lstStyle/>
        <a:p>
          <a:endParaRPr lang="zh-TW" altLang="en-US"/>
        </a:p>
      </dgm:t>
    </dgm:pt>
    <dgm:pt modelId="{84122A30-6DEB-4D72-BD52-EBFA1A24357F}" type="sibTrans" cxnId="{60CF228F-3BDE-45B5-9D02-FE0DA5B0C42D}">
      <dgm:prSet/>
      <dgm:spPr/>
      <dgm:t>
        <a:bodyPr/>
        <a:lstStyle/>
        <a:p>
          <a:endParaRPr lang="zh-TW" altLang="en-US"/>
        </a:p>
      </dgm:t>
    </dgm:pt>
    <dgm:pt modelId="{1BE72BB7-855E-419E-A967-5B5B20970A3C}">
      <dgm:prSet phldrT="[文字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zh-TW" altLang="en-US" sz="14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資料庫連接</a:t>
          </a:r>
          <a:endParaRPr lang="zh-TW" altLang="en-US" sz="1400" b="1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AF316447-6E54-462F-A4C5-A3FD83730D2C}" type="parTrans" cxnId="{5FE49152-8C3E-4B38-8C1A-72729FDD9687}">
      <dgm:prSet/>
      <dgm:spPr/>
      <dgm:t>
        <a:bodyPr/>
        <a:lstStyle/>
        <a:p>
          <a:endParaRPr lang="zh-TW" altLang="en-US"/>
        </a:p>
      </dgm:t>
    </dgm:pt>
    <dgm:pt modelId="{FF6D2551-96B0-493B-AAD0-B64FB501B9D5}" type="sibTrans" cxnId="{5FE49152-8C3E-4B38-8C1A-72729FDD9687}">
      <dgm:prSet/>
      <dgm:spPr/>
      <dgm:t>
        <a:bodyPr/>
        <a:lstStyle/>
        <a:p>
          <a:endParaRPr lang="zh-TW" altLang="en-US"/>
        </a:p>
      </dgm:t>
    </dgm:pt>
    <dgm:pt modelId="{05C6D4BC-71CA-409A-812D-09338C63AC84}">
      <dgm:prSet phldrT="[文字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zh-TW" altLang="en-US" sz="14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登入狀態</a:t>
          </a:r>
          <a:endParaRPr lang="zh-TW" altLang="en-US" sz="1400" b="1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D0F01ACF-1E54-4058-8CFA-1398B066E573}" type="parTrans" cxnId="{0BEC7A6F-8FBB-4C21-A2D1-361FF49D8639}">
      <dgm:prSet/>
      <dgm:spPr/>
      <dgm:t>
        <a:bodyPr/>
        <a:lstStyle/>
        <a:p>
          <a:endParaRPr lang="zh-TW" altLang="en-US"/>
        </a:p>
      </dgm:t>
    </dgm:pt>
    <dgm:pt modelId="{165CB1BA-228C-4BE2-9C43-FEE72F5DB224}" type="sibTrans" cxnId="{0BEC7A6F-8FBB-4C21-A2D1-361FF49D8639}">
      <dgm:prSet/>
      <dgm:spPr/>
      <dgm:t>
        <a:bodyPr/>
        <a:lstStyle/>
        <a:p>
          <a:endParaRPr lang="zh-TW" altLang="en-US"/>
        </a:p>
      </dgm:t>
    </dgm:pt>
    <dgm:pt modelId="{0A37608A-CC89-42C7-841E-FCBF1654546E}">
      <dgm:prSet phldrT="[文字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sz="1800" b="1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Global</a:t>
          </a:r>
          <a:r>
            <a:rPr lang="en-US" sz="1800" b="1" dirty="0" smtClean="0">
              <a:solidFill>
                <a:schemeClr val="tx1"/>
              </a:solidFill>
            </a:rPr>
            <a:t/>
          </a:r>
          <a:br>
            <a:rPr lang="en-US" sz="1800" b="1" dirty="0" smtClean="0">
              <a:solidFill>
                <a:schemeClr val="tx1"/>
              </a:solidFill>
            </a:rPr>
          </a:br>
          <a:r>
            <a:rPr lang="en-US" sz="1800" b="1" dirty="0" smtClean="0">
              <a:solidFill>
                <a:schemeClr val="tx1"/>
              </a:solidFill>
            </a:rPr>
            <a:t>.Core</a:t>
          </a:r>
          <a:endParaRPr lang="zh-TW" altLang="en-US" sz="1800" b="1" dirty="0">
            <a:solidFill>
              <a:schemeClr val="tx1"/>
            </a:solidFill>
          </a:endParaRPr>
        </a:p>
      </dgm:t>
    </dgm:pt>
    <dgm:pt modelId="{4850F0CF-4079-444A-9827-CEFD9A4AF3AB}" type="parTrans" cxnId="{0A0A416D-9801-4421-919F-3E586905159D}">
      <dgm:prSet/>
      <dgm:spPr/>
      <dgm:t>
        <a:bodyPr/>
        <a:lstStyle/>
        <a:p>
          <a:endParaRPr lang="zh-TW" altLang="en-US"/>
        </a:p>
      </dgm:t>
    </dgm:pt>
    <dgm:pt modelId="{0E5C6D5B-224E-462C-99D3-46747820BB32}" type="sibTrans" cxnId="{0A0A416D-9801-4421-919F-3E586905159D}">
      <dgm:prSet/>
      <dgm:spPr/>
      <dgm:t>
        <a:bodyPr/>
        <a:lstStyle/>
        <a:p>
          <a:endParaRPr lang="zh-TW" altLang="en-US"/>
        </a:p>
      </dgm:t>
    </dgm:pt>
    <dgm:pt modelId="{3726107D-F9A1-419E-891C-8FADC1D3EACB}">
      <dgm:prSet phldrT="[文字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zh-TW" altLang="en-US" sz="14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共用功能</a:t>
          </a:r>
          <a:endParaRPr lang="zh-TW" altLang="en-US" sz="1400" b="1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531C8F2D-0F2F-42D6-9C40-8B7C02701A23}" type="parTrans" cxnId="{F9D7DA10-0B07-4F7C-A9CF-0317F7F0C939}">
      <dgm:prSet/>
      <dgm:spPr/>
      <dgm:t>
        <a:bodyPr/>
        <a:lstStyle/>
        <a:p>
          <a:endParaRPr lang="zh-TW" altLang="en-US"/>
        </a:p>
      </dgm:t>
    </dgm:pt>
    <dgm:pt modelId="{67A17617-61CC-47CC-BFA9-968D425990EA}" type="sibTrans" cxnId="{F9D7DA10-0B07-4F7C-A9CF-0317F7F0C939}">
      <dgm:prSet/>
      <dgm:spPr/>
      <dgm:t>
        <a:bodyPr/>
        <a:lstStyle/>
        <a:p>
          <a:endParaRPr lang="zh-TW" altLang="en-US"/>
        </a:p>
      </dgm:t>
    </dgm:pt>
    <dgm:pt modelId="{FBE5F197-3017-4F1F-BB68-C7AA2A269D72}">
      <dgm:prSet phldrT="[文字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zh-TW" altLang="en-US" sz="14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系統資料表處理</a:t>
          </a:r>
          <a:endParaRPr lang="zh-TW" altLang="en-US" sz="1400" b="1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76A57F0F-1DEE-4C19-AFEF-5C2786195FBE}" type="parTrans" cxnId="{396C463B-1826-4AE8-8718-71ACE921096E}">
      <dgm:prSet/>
      <dgm:spPr/>
      <dgm:t>
        <a:bodyPr/>
        <a:lstStyle/>
        <a:p>
          <a:endParaRPr lang="zh-TW" altLang="en-US"/>
        </a:p>
      </dgm:t>
    </dgm:pt>
    <dgm:pt modelId="{02EB3757-2428-49B9-A532-076893FCFA24}" type="sibTrans" cxnId="{396C463B-1826-4AE8-8718-71ACE921096E}">
      <dgm:prSet/>
      <dgm:spPr/>
      <dgm:t>
        <a:bodyPr/>
        <a:lstStyle/>
        <a:p>
          <a:endParaRPr lang="zh-TW" altLang="en-US"/>
        </a:p>
      </dgm:t>
    </dgm:pt>
    <dgm:pt modelId="{62A682E2-50E4-47F5-BFBB-F6CE1D298A94}">
      <dgm:prSet phldrT="[文字]" custT="1"/>
      <dgm:spPr>
        <a:solidFill>
          <a:srgbClr val="0070C0"/>
        </a:solidFill>
      </dgm:spPr>
      <dgm:t>
        <a:bodyPr/>
        <a:lstStyle/>
        <a:p>
          <a:r>
            <a:rPr lang="en-US" altLang="zh-TW" sz="1600" b="1" dirty="0" err="1" smtClean="0">
              <a:solidFill>
                <a:schemeClr val="tx1"/>
              </a:solidFill>
              <a:latin typeface="+mj-lt"/>
              <a:ea typeface="微軟正黑體" pitchFamily="34" charset="-120"/>
            </a:rPr>
            <a:t>ServerTools</a:t>
          </a:r>
          <a:r>
            <a:rPr lang="en-US" altLang="zh-TW" sz="1600" b="1" dirty="0" smtClean="0">
              <a:solidFill>
                <a:schemeClr val="tx1"/>
              </a:solidFill>
              <a:latin typeface="+mj-lt"/>
              <a:ea typeface="微軟正黑體" pitchFamily="34" charset="-120"/>
            </a:rPr>
            <a:t/>
          </a:r>
          <a:br>
            <a:rPr lang="en-US" altLang="zh-TW" sz="1600" b="1" dirty="0" smtClean="0">
              <a:solidFill>
                <a:schemeClr val="tx1"/>
              </a:solidFill>
              <a:latin typeface="+mj-lt"/>
              <a:ea typeface="微軟正黑體" pitchFamily="34" charset="-120"/>
            </a:rPr>
          </a:br>
          <a:r>
            <a:rPr lang="en-US" altLang="zh-TW" sz="1600" b="1" dirty="0" smtClean="0">
              <a:solidFill>
                <a:schemeClr val="tx1"/>
              </a:solidFill>
              <a:latin typeface="+mj-lt"/>
              <a:ea typeface="微軟正黑體" pitchFamily="34" charset="-120"/>
            </a:rPr>
            <a:t>.Core</a:t>
          </a:r>
          <a:endParaRPr lang="zh-TW" altLang="en-US" sz="1600" b="1" dirty="0">
            <a:solidFill>
              <a:schemeClr val="tx1"/>
            </a:solidFill>
            <a:latin typeface="+mj-lt"/>
            <a:ea typeface="微軟正黑體" pitchFamily="34" charset="-120"/>
          </a:endParaRPr>
        </a:p>
      </dgm:t>
    </dgm:pt>
    <dgm:pt modelId="{7EF68DFA-D1F0-4750-B0C2-A7375E36FCD3}" type="parTrans" cxnId="{37AF1AE0-C5BA-4A35-91B6-0687170BF41C}">
      <dgm:prSet/>
      <dgm:spPr/>
      <dgm:t>
        <a:bodyPr/>
        <a:lstStyle/>
        <a:p>
          <a:endParaRPr lang="zh-TW" altLang="en-US"/>
        </a:p>
      </dgm:t>
    </dgm:pt>
    <dgm:pt modelId="{5BFF5B42-31F8-40F1-B758-5BBF2E749FE2}" type="sibTrans" cxnId="{37AF1AE0-C5BA-4A35-91B6-0687170BF41C}">
      <dgm:prSet/>
      <dgm:spPr/>
      <dgm:t>
        <a:bodyPr/>
        <a:lstStyle/>
        <a:p>
          <a:endParaRPr lang="zh-TW" altLang="en-US"/>
        </a:p>
      </dgm:t>
    </dgm:pt>
    <dgm:pt modelId="{41827F51-444E-4B4D-A851-189B6D1319DB}">
      <dgm:prSet phldrT="[文字]"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US" altLang="zh-TW" sz="1400" b="1" dirty="0" err="1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WebClient</a:t>
          </a:r>
          <a:r>
            <a:rPr lang="en-US" altLang="zh-TW" sz="1400" b="1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/>
          </a:r>
          <a:br>
            <a:rPr lang="en-US" altLang="zh-TW" sz="1400" b="1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</a:br>
          <a:r>
            <a:rPr lang="en-US" altLang="zh-TW" sz="1400" b="1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.Core</a:t>
          </a:r>
          <a:endParaRPr lang="zh-TW" altLang="en-US" sz="1400" b="1" dirty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F2ECCC99-9205-43A0-99CE-85BB353E308E}" type="parTrans" cxnId="{C842F869-6BB8-4912-891D-576BB7CA5A6E}">
      <dgm:prSet/>
      <dgm:spPr/>
      <dgm:t>
        <a:bodyPr/>
        <a:lstStyle/>
        <a:p>
          <a:endParaRPr lang="zh-TW" altLang="en-US"/>
        </a:p>
      </dgm:t>
    </dgm:pt>
    <dgm:pt modelId="{C290CE63-7AE3-456A-8283-FFB2EF5B722C}" type="sibTrans" cxnId="{C842F869-6BB8-4912-891D-576BB7CA5A6E}">
      <dgm:prSet/>
      <dgm:spPr/>
      <dgm:t>
        <a:bodyPr/>
        <a:lstStyle/>
        <a:p>
          <a:endParaRPr lang="zh-TW" altLang="en-US"/>
        </a:p>
      </dgm:t>
    </dgm:pt>
    <dgm:pt modelId="{251FB88A-339B-41AA-BADB-4EB5A10937AB}">
      <dgm:prSet phldrT="[文字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altLang="zh-TW" sz="14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Log</a:t>
          </a:r>
          <a:r>
            <a:rPr lang="zh-TW" altLang="en-US" sz="14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機制</a:t>
          </a:r>
          <a:endParaRPr lang="zh-TW" altLang="en-US" sz="1400" b="1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3F93EEA9-C62E-40BF-B2F8-EBDA1F843F09}" type="parTrans" cxnId="{5B4F4038-E773-419F-BB1A-BD694CD8D593}">
      <dgm:prSet/>
      <dgm:spPr/>
      <dgm:t>
        <a:bodyPr/>
        <a:lstStyle/>
        <a:p>
          <a:endParaRPr lang="zh-TW" altLang="en-US"/>
        </a:p>
      </dgm:t>
    </dgm:pt>
    <dgm:pt modelId="{F1F4A197-412F-4149-8BE0-7506CE888818}" type="sibTrans" cxnId="{5B4F4038-E773-419F-BB1A-BD694CD8D593}">
      <dgm:prSet/>
      <dgm:spPr/>
      <dgm:t>
        <a:bodyPr/>
        <a:lstStyle/>
        <a:p>
          <a:endParaRPr lang="zh-TW" altLang="en-US"/>
        </a:p>
      </dgm:t>
    </dgm:pt>
    <dgm:pt modelId="{46C9F20B-B87B-4CBF-8FA1-EEA0B8D47CE7}">
      <dgm:prSet phldrT="[文字]" custT="1"/>
      <dgm:spPr>
        <a:solidFill>
          <a:srgbClr val="0070C0"/>
        </a:solidFill>
      </dgm:spPr>
      <dgm:t>
        <a:bodyPr/>
        <a:lstStyle/>
        <a:p>
          <a:r>
            <a:rPr lang="en-US" altLang="zh-TW" sz="1200" b="0" dirty="0" err="1" smtClean="0">
              <a:solidFill>
                <a:schemeClr val="bg1"/>
              </a:solidFill>
              <a:latin typeface="+mj-lt"/>
              <a:ea typeface="微軟正黑體" pitchFamily="34" charset="-120"/>
            </a:rPr>
            <a:t>InfoCommand</a:t>
          </a:r>
          <a:endParaRPr lang="zh-TW" altLang="en-US" sz="1200" b="0" dirty="0">
            <a:solidFill>
              <a:schemeClr val="bg1"/>
            </a:solidFill>
            <a:latin typeface="+mj-lt"/>
            <a:ea typeface="微軟正黑體" pitchFamily="34" charset="-120"/>
          </a:endParaRPr>
        </a:p>
      </dgm:t>
    </dgm:pt>
    <dgm:pt modelId="{76431FCC-40A4-45FA-89AC-5B558F9D6C25}" type="parTrans" cxnId="{AAE50835-4CE1-44EB-A5B8-1C30B0E17E0C}">
      <dgm:prSet/>
      <dgm:spPr/>
      <dgm:t>
        <a:bodyPr/>
        <a:lstStyle/>
        <a:p>
          <a:endParaRPr lang="zh-TW" altLang="en-US"/>
        </a:p>
      </dgm:t>
    </dgm:pt>
    <dgm:pt modelId="{D712DE29-EF5D-4B3E-ABDD-CEDBEC16168A}" type="sibTrans" cxnId="{AAE50835-4CE1-44EB-A5B8-1C30B0E17E0C}">
      <dgm:prSet/>
      <dgm:spPr/>
      <dgm:t>
        <a:bodyPr/>
        <a:lstStyle/>
        <a:p>
          <a:endParaRPr lang="zh-TW" altLang="en-US"/>
        </a:p>
      </dgm:t>
    </dgm:pt>
    <dgm:pt modelId="{59EB558C-2FEC-4B1D-9692-D70FB2B0BF9E}">
      <dgm:prSet phldrT="[文字]" custT="1"/>
      <dgm:spPr>
        <a:solidFill>
          <a:srgbClr val="0070C0"/>
        </a:solidFill>
      </dgm:spPr>
      <dgm:t>
        <a:bodyPr/>
        <a:lstStyle/>
        <a:p>
          <a:r>
            <a:rPr lang="zh-TW" altLang="en-US" sz="1200" b="0" dirty="0" smtClean="0">
              <a:solidFill>
                <a:schemeClr val="bg1"/>
              </a:solidFill>
              <a:latin typeface="+mj-lt"/>
              <a:ea typeface="微軟正黑體" pitchFamily="34" charset="-120"/>
            </a:rPr>
            <a:t>自動編號</a:t>
          </a:r>
          <a:endParaRPr lang="zh-TW" altLang="en-US" sz="1200" b="0" dirty="0">
            <a:solidFill>
              <a:schemeClr val="bg1"/>
            </a:solidFill>
            <a:latin typeface="+mj-lt"/>
            <a:ea typeface="微軟正黑體" pitchFamily="34" charset="-120"/>
          </a:endParaRPr>
        </a:p>
      </dgm:t>
    </dgm:pt>
    <dgm:pt modelId="{775735D4-1315-4A24-8EEB-F0C6ADB8FF58}" type="parTrans" cxnId="{46A788AD-3A16-4E6C-BD98-62816391CD52}">
      <dgm:prSet/>
      <dgm:spPr/>
      <dgm:t>
        <a:bodyPr/>
        <a:lstStyle/>
        <a:p>
          <a:endParaRPr lang="zh-TW" altLang="en-US"/>
        </a:p>
      </dgm:t>
    </dgm:pt>
    <dgm:pt modelId="{F395136B-50F1-48FB-A530-19D1C80738D6}" type="sibTrans" cxnId="{46A788AD-3A16-4E6C-BD98-62816391CD52}">
      <dgm:prSet/>
      <dgm:spPr/>
      <dgm:t>
        <a:bodyPr/>
        <a:lstStyle/>
        <a:p>
          <a:endParaRPr lang="zh-TW" altLang="en-US"/>
        </a:p>
      </dgm:t>
    </dgm:pt>
    <dgm:pt modelId="{213FF50C-CE19-4255-8678-34AC9C0AC096}">
      <dgm:prSet phldrT="[文字]" custT="1"/>
      <dgm:spPr>
        <a:solidFill>
          <a:srgbClr val="0070C0"/>
        </a:solidFill>
      </dgm:spPr>
      <dgm:t>
        <a:bodyPr/>
        <a:lstStyle/>
        <a:p>
          <a:r>
            <a:rPr lang="zh-TW" altLang="en-US" sz="1200" b="0" dirty="0" smtClean="0">
              <a:solidFill>
                <a:schemeClr val="bg1"/>
              </a:solidFill>
              <a:latin typeface="+mj-lt"/>
              <a:ea typeface="微軟正黑體" pitchFamily="34" charset="-120"/>
            </a:rPr>
            <a:t>資料交易</a:t>
          </a:r>
          <a:endParaRPr lang="zh-TW" altLang="en-US" sz="1200" b="0" dirty="0">
            <a:solidFill>
              <a:schemeClr val="bg1"/>
            </a:solidFill>
            <a:latin typeface="+mj-lt"/>
            <a:ea typeface="微軟正黑體" pitchFamily="34" charset="-120"/>
          </a:endParaRPr>
        </a:p>
      </dgm:t>
    </dgm:pt>
    <dgm:pt modelId="{E6C4BF8C-1EAE-4D10-A303-63657B193488}" type="parTrans" cxnId="{C306E74E-70C8-4434-8B2D-E71241638D4B}">
      <dgm:prSet/>
      <dgm:spPr/>
      <dgm:t>
        <a:bodyPr/>
        <a:lstStyle/>
        <a:p>
          <a:endParaRPr lang="zh-TW" altLang="en-US"/>
        </a:p>
      </dgm:t>
    </dgm:pt>
    <dgm:pt modelId="{E649281D-D18C-46FA-A0BB-189DC0CAE027}" type="sibTrans" cxnId="{C306E74E-70C8-4434-8B2D-E71241638D4B}">
      <dgm:prSet/>
      <dgm:spPr/>
      <dgm:t>
        <a:bodyPr/>
        <a:lstStyle/>
        <a:p>
          <a:endParaRPr lang="zh-TW" altLang="en-US"/>
        </a:p>
      </dgm:t>
    </dgm:pt>
    <dgm:pt modelId="{854C6EFE-891B-4D40-BC38-C9B9AFD516B5}">
      <dgm:prSet phldrT="[文字]"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US" sz="12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Design Time</a:t>
          </a:r>
          <a:r>
            <a:rPr lang="zh-TW" altLang="en-US" sz="12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設計器</a:t>
          </a:r>
          <a:endParaRPr lang="zh-TW" altLang="en-US" sz="1200" b="1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074E458F-854B-431D-8EB0-0CCA02824E5C}" type="parTrans" cxnId="{1AA28DB3-9F78-4313-8890-F89F2514A8E5}">
      <dgm:prSet/>
      <dgm:spPr/>
      <dgm:t>
        <a:bodyPr/>
        <a:lstStyle/>
        <a:p>
          <a:endParaRPr lang="zh-TW" altLang="en-US"/>
        </a:p>
      </dgm:t>
    </dgm:pt>
    <dgm:pt modelId="{8425B476-0EBC-4314-AED4-D579D2E8C032}" type="sibTrans" cxnId="{1AA28DB3-9F78-4313-8890-F89F2514A8E5}">
      <dgm:prSet/>
      <dgm:spPr/>
      <dgm:t>
        <a:bodyPr/>
        <a:lstStyle/>
        <a:p>
          <a:endParaRPr lang="zh-TW" altLang="en-US"/>
        </a:p>
      </dgm:t>
    </dgm:pt>
    <dgm:pt modelId="{E96A3EBD-F0D9-4919-A7E3-D3506D84B8EC}">
      <dgm:prSet phldrT="[文字]"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US" altLang="zh-TW" sz="1200" b="1" dirty="0" err="1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RunTime</a:t>
          </a:r>
          <a:r>
            <a:rPr lang="zh-TW" altLang="en-US" sz="12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網頁</a:t>
          </a:r>
          <a:endParaRPr lang="zh-TW" altLang="en-US" sz="1200" b="1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8FC887D5-0F3B-4B82-B42B-5E59DE7AB692}" type="parTrans" cxnId="{50B120C6-7C99-4047-9807-FE183EDE4732}">
      <dgm:prSet/>
      <dgm:spPr/>
      <dgm:t>
        <a:bodyPr/>
        <a:lstStyle/>
        <a:p>
          <a:endParaRPr lang="zh-TW" altLang="en-US"/>
        </a:p>
      </dgm:t>
    </dgm:pt>
    <dgm:pt modelId="{B1AE64FA-9B7F-4D34-9AE5-B120A7BFE426}" type="sibTrans" cxnId="{50B120C6-7C99-4047-9807-FE183EDE4732}">
      <dgm:prSet/>
      <dgm:spPr/>
      <dgm:t>
        <a:bodyPr/>
        <a:lstStyle/>
        <a:p>
          <a:endParaRPr lang="zh-TW" altLang="en-US"/>
        </a:p>
      </dgm:t>
    </dgm:pt>
    <dgm:pt modelId="{F9B16E3F-C047-4416-9EDC-47AEB0910908}">
      <dgm:prSet phldrT="[文字]" custT="1"/>
      <dgm:spPr>
        <a:solidFill>
          <a:srgbClr val="0070C0"/>
        </a:solidFill>
      </dgm:spPr>
      <dgm:t>
        <a:bodyPr/>
        <a:lstStyle/>
        <a:p>
          <a:r>
            <a:rPr lang="en-US" altLang="zh-TW" sz="1200" b="0" dirty="0" err="1" smtClean="0">
              <a:solidFill>
                <a:schemeClr val="bg1"/>
              </a:solidFill>
              <a:latin typeface="+mj-lt"/>
              <a:ea typeface="微軟正黑體" pitchFamily="34" charset="-120"/>
            </a:rPr>
            <a:t>UpdateComponent</a:t>
          </a:r>
          <a:endParaRPr lang="zh-TW" altLang="en-US" sz="1200" b="0" dirty="0">
            <a:solidFill>
              <a:schemeClr val="bg1"/>
            </a:solidFill>
            <a:latin typeface="+mj-lt"/>
            <a:ea typeface="微軟正黑體" pitchFamily="34" charset="-120"/>
          </a:endParaRPr>
        </a:p>
      </dgm:t>
    </dgm:pt>
    <dgm:pt modelId="{9A640CF4-CC14-4C79-A4B4-E9E7810C5F00}" type="parTrans" cxnId="{77E9FFCD-7A33-4650-8450-4F59F43EC86E}">
      <dgm:prSet/>
      <dgm:spPr/>
      <dgm:t>
        <a:bodyPr/>
        <a:lstStyle/>
        <a:p>
          <a:endParaRPr lang="zh-TW" altLang="en-US"/>
        </a:p>
      </dgm:t>
    </dgm:pt>
    <dgm:pt modelId="{7C6841C9-219D-41F1-81F8-0FC8C2281047}" type="sibTrans" cxnId="{77E9FFCD-7A33-4650-8450-4F59F43EC86E}">
      <dgm:prSet/>
      <dgm:spPr/>
      <dgm:t>
        <a:bodyPr/>
        <a:lstStyle/>
        <a:p>
          <a:endParaRPr lang="zh-TW" altLang="en-US"/>
        </a:p>
      </dgm:t>
    </dgm:pt>
    <dgm:pt modelId="{70FAAAD2-E2CF-40CF-B7AB-D72714830B7F}">
      <dgm:prSet phldrT="[文字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zh-TW" altLang="en-US" sz="12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網頁</a:t>
          </a:r>
          <a:r>
            <a:rPr lang="en-US" altLang="zh-TW" sz="12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Render</a:t>
          </a:r>
          <a:endParaRPr lang="zh-TW" altLang="en-US" sz="1200" b="1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B9329803-F404-4C7A-B27A-B7B17EB4C048}">
      <dgm:prSet phldrT="[文字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altLang="zh-TW" sz="12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RWD</a:t>
          </a:r>
          <a:r>
            <a:rPr lang="zh-TW" altLang="en-US" sz="12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控制項</a:t>
          </a:r>
          <a:endParaRPr lang="zh-TW" altLang="en-US" sz="1200" b="1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B0D5D379-9BC7-4A0E-B0D2-006B444609AC}">
      <dgm:prSet phldrT="[文字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400" b="1" dirty="0" err="1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RWDTools</a:t>
          </a:r>
          <a:endParaRPr lang="en-US" sz="1400" b="1" dirty="0" smtClean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  <a:p>
          <a:r>
            <a:rPr lang="en-US" sz="1400" b="1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.Core</a:t>
          </a:r>
          <a:endParaRPr lang="zh-TW" altLang="en-US" sz="1400" b="1" dirty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39AC36FB-CE68-43F2-83A3-B6CE22EF8B4E}" type="sibTrans" cxnId="{F5CBE02D-C932-4233-9A42-34702AEC7AB5}">
      <dgm:prSet/>
      <dgm:spPr/>
      <dgm:t>
        <a:bodyPr/>
        <a:lstStyle/>
        <a:p>
          <a:endParaRPr lang="zh-TW" altLang="en-US"/>
        </a:p>
      </dgm:t>
    </dgm:pt>
    <dgm:pt modelId="{11B1B878-905F-43C6-BC7C-834B94D4EABA}" type="parTrans" cxnId="{F5CBE02D-C932-4233-9A42-34702AEC7AB5}">
      <dgm:prSet/>
      <dgm:spPr/>
      <dgm:t>
        <a:bodyPr/>
        <a:lstStyle/>
        <a:p>
          <a:endParaRPr lang="zh-TW" altLang="en-US"/>
        </a:p>
      </dgm:t>
    </dgm:pt>
    <dgm:pt modelId="{F3C7FF08-1C66-414A-840C-5BEB83C2E154}" type="sibTrans" cxnId="{D0C886F4-3288-43C4-B660-EA3A4D938356}">
      <dgm:prSet/>
      <dgm:spPr/>
      <dgm:t>
        <a:bodyPr/>
        <a:lstStyle/>
        <a:p>
          <a:endParaRPr lang="zh-TW" altLang="en-US"/>
        </a:p>
      </dgm:t>
    </dgm:pt>
    <dgm:pt modelId="{39344E04-9C8A-478B-9871-F799C4EA3392}" type="parTrans" cxnId="{D0C886F4-3288-43C4-B660-EA3A4D938356}">
      <dgm:prSet/>
      <dgm:spPr/>
      <dgm:t>
        <a:bodyPr/>
        <a:lstStyle/>
        <a:p>
          <a:endParaRPr lang="zh-TW" altLang="en-US"/>
        </a:p>
      </dgm:t>
    </dgm:pt>
    <dgm:pt modelId="{D6AA929A-D278-4EFB-987B-F797EC404946}" type="sibTrans" cxnId="{2F3FD975-6518-4220-88A5-95E6CF2B9702}">
      <dgm:prSet/>
      <dgm:spPr/>
      <dgm:t>
        <a:bodyPr/>
        <a:lstStyle/>
        <a:p>
          <a:endParaRPr lang="zh-TW" altLang="en-US"/>
        </a:p>
      </dgm:t>
    </dgm:pt>
    <dgm:pt modelId="{842BA70E-3AC6-4E5E-8F55-A51FE9208C27}" type="parTrans" cxnId="{2F3FD975-6518-4220-88A5-95E6CF2B9702}">
      <dgm:prSet/>
      <dgm:spPr/>
      <dgm:t>
        <a:bodyPr/>
        <a:lstStyle/>
        <a:p>
          <a:endParaRPr lang="zh-TW" altLang="en-US"/>
        </a:p>
      </dgm:t>
    </dgm:pt>
    <dgm:pt modelId="{6A434140-A0E4-4982-9F49-7A105F86B241}">
      <dgm:prSet phldrT="[文字]"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US" altLang="zh-TW" sz="1200" b="1" dirty="0" err="1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ParserLibrary</a:t>
          </a:r>
          <a:endParaRPr lang="zh-TW" altLang="en-US" sz="1200" b="1" dirty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5512B0B9-8AFB-4759-9F4B-83FEA507FB19}" type="parTrans" cxnId="{710EABD9-5FDF-4F9E-8CC5-BA9AEC3A097A}">
      <dgm:prSet/>
      <dgm:spPr/>
      <dgm:t>
        <a:bodyPr/>
        <a:lstStyle/>
        <a:p>
          <a:endParaRPr lang="zh-TW" altLang="en-US"/>
        </a:p>
      </dgm:t>
    </dgm:pt>
    <dgm:pt modelId="{CC137673-2F4E-4D3E-A0D1-7D1C1486AE4D}" type="sibTrans" cxnId="{710EABD9-5FDF-4F9E-8CC5-BA9AEC3A097A}">
      <dgm:prSet/>
      <dgm:spPr/>
      <dgm:t>
        <a:bodyPr/>
        <a:lstStyle/>
        <a:p>
          <a:endParaRPr lang="zh-TW" altLang="en-US"/>
        </a:p>
      </dgm:t>
    </dgm:pt>
    <dgm:pt modelId="{4155435A-A67B-4812-BCEB-F7CF068A386D}">
      <dgm:prSet phldrT="[文字]"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zh-TW" altLang="en-US" sz="12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處理</a:t>
          </a:r>
          <a:r>
            <a:rPr lang="en-US" altLang="zh-TW" sz="12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Word/Excel</a:t>
          </a:r>
          <a:r>
            <a:rPr lang="zh-TW" altLang="en-US" sz="12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文件</a:t>
          </a:r>
          <a:endParaRPr lang="zh-TW" altLang="en-US" sz="1200" b="1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A53F231A-C294-4000-A15E-4FDFAB8B4929}" type="parTrans" cxnId="{67FFB6EE-D253-4065-AA26-0EA53982EA40}">
      <dgm:prSet/>
      <dgm:spPr/>
      <dgm:t>
        <a:bodyPr/>
        <a:lstStyle/>
        <a:p>
          <a:endParaRPr lang="zh-TW" altLang="en-US"/>
        </a:p>
      </dgm:t>
    </dgm:pt>
    <dgm:pt modelId="{260594D1-4035-45D7-AFB5-F0F549EB2EB7}" type="sibTrans" cxnId="{67FFB6EE-D253-4065-AA26-0EA53982EA40}">
      <dgm:prSet/>
      <dgm:spPr/>
      <dgm:t>
        <a:bodyPr/>
        <a:lstStyle/>
        <a:p>
          <a:endParaRPr lang="zh-TW" altLang="en-US"/>
        </a:p>
      </dgm:t>
    </dgm:pt>
    <dgm:pt modelId="{C5D56C43-6B83-4370-BE50-9D59FC0B20CC}">
      <dgm:prSet phldrT="[文字]"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endParaRPr lang="zh-TW" altLang="en-US" sz="1200" b="1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EA160552-7952-4916-8DD0-8D4009A581F7}" type="parTrans" cxnId="{7D19259B-32EF-4BB6-83FD-813A86F521C5}">
      <dgm:prSet/>
      <dgm:spPr/>
      <dgm:t>
        <a:bodyPr/>
        <a:lstStyle/>
        <a:p>
          <a:endParaRPr lang="zh-TW" altLang="en-US"/>
        </a:p>
      </dgm:t>
    </dgm:pt>
    <dgm:pt modelId="{05F08600-1D97-41CC-B94B-75AD3B1DD713}" type="sibTrans" cxnId="{7D19259B-32EF-4BB6-83FD-813A86F521C5}">
      <dgm:prSet/>
      <dgm:spPr/>
      <dgm:t>
        <a:bodyPr/>
        <a:lstStyle/>
        <a:p>
          <a:endParaRPr lang="zh-TW" altLang="en-US"/>
        </a:p>
      </dgm:t>
    </dgm:pt>
    <dgm:pt modelId="{C8334C5E-EA3A-4CB0-A9D5-B3BD9B4F12D7}">
      <dgm:prSet phldrT="[文字]"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zh-TW" altLang="en-US" sz="12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套表</a:t>
          </a:r>
          <a:endParaRPr lang="zh-TW" altLang="en-US" sz="1200" b="1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C4E682BE-AF31-4A76-B307-5728C48F838C}" type="parTrans" cxnId="{F46D3B9A-CD9E-4420-A555-F9DBECD97596}">
      <dgm:prSet/>
      <dgm:spPr/>
      <dgm:t>
        <a:bodyPr/>
        <a:lstStyle/>
        <a:p>
          <a:endParaRPr lang="zh-TW" altLang="en-US"/>
        </a:p>
      </dgm:t>
    </dgm:pt>
    <dgm:pt modelId="{99E8B117-6AC2-4219-91A9-C5F54C8A286D}" type="sibTrans" cxnId="{F46D3B9A-CD9E-4420-A555-F9DBECD97596}">
      <dgm:prSet/>
      <dgm:spPr/>
      <dgm:t>
        <a:bodyPr/>
        <a:lstStyle/>
        <a:p>
          <a:endParaRPr lang="zh-TW" altLang="en-US"/>
        </a:p>
      </dgm:t>
    </dgm:pt>
    <dgm:pt modelId="{E93834B7-8A8B-4E23-897F-56CAE73725EC}" type="pres">
      <dgm:prSet presAssocID="{A136915D-A154-45DC-91A7-6630EE53030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D2E6D15C-203D-4057-9C49-8B7979ACA7CC}" type="pres">
      <dgm:prSet presAssocID="{C4405D6B-F263-4821-AD73-AD2CA15AC715}" presName="Name5" presStyleLbl="vennNode1" presStyleIdx="0" presStyleCnt="6" custScaleX="126208" custScaleY="12476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7F04EB1-2935-468A-9520-338FEE0D0294}" type="pres">
      <dgm:prSet presAssocID="{84122A30-6DEB-4D72-BD52-EBFA1A24357F}" presName="space" presStyleCnt="0"/>
      <dgm:spPr/>
      <dgm:t>
        <a:bodyPr/>
        <a:lstStyle/>
        <a:p>
          <a:endParaRPr lang="zh-TW" altLang="en-US"/>
        </a:p>
      </dgm:t>
    </dgm:pt>
    <dgm:pt modelId="{A6754771-9DCB-42F6-B635-23CD4E5290A5}" type="pres">
      <dgm:prSet presAssocID="{0A37608A-CC89-42C7-841E-FCBF1654546E}" presName="Name5" presStyleLbl="vennNode1" presStyleIdx="1" presStyleCnt="6" custScaleX="127479" custScaleY="12248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AC653D9-58AE-45BE-9EDE-63B7538AACFF}" type="pres">
      <dgm:prSet presAssocID="{0E5C6D5B-224E-462C-99D3-46747820BB32}" presName="space" presStyleCnt="0"/>
      <dgm:spPr/>
      <dgm:t>
        <a:bodyPr/>
        <a:lstStyle/>
        <a:p>
          <a:endParaRPr lang="zh-TW" altLang="en-US"/>
        </a:p>
      </dgm:t>
    </dgm:pt>
    <dgm:pt modelId="{DA359E06-9610-4AF8-94C6-E0C9CDD5A2C6}" type="pres">
      <dgm:prSet presAssocID="{B0D5D379-9BC7-4A0E-B0D2-006B444609AC}" presName="Name5" presStyleLbl="vennNode1" presStyleIdx="2" presStyleCnt="6" custScaleX="119129" custScaleY="118278" custLinFactNeighborX="21397" custLinFactNeighborY="-41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C34B18C-8439-4069-A521-6DA251C4167E}" type="pres">
      <dgm:prSet presAssocID="{39AC36FB-CE68-43F2-83A3-B6CE22EF8B4E}" presName="space" presStyleCnt="0"/>
      <dgm:spPr/>
      <dgm:t>
        <a:bodyPr/>
        <a:lstStyle/>
        <a:p>
          <a:endParaRPr lang="zh-TW" altLang="en-US"/>
        </a:p>
      </dgm:t>
    </dgm:pt>
    <dgm:pt modelId="{FA71649F-487D-4045-B104-7D771D654346}" type="pres">
      <dgm:prSet presAssocID="{62A682E2-50E4-47F5-BFBB-F6CE1D298A94}" presName="Name5" presStyleLbl="vennNode1" presStyleIdx="3" presStyleCnt="6" custScaleX="128212" custScaleY="122243" custLinFactNeighborY="49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4940091-426F-4D19-9917-0DC68AC05AF7}" type="pres">
      <dgm:prSet presAssocID="{5BFF5B42-31F8-40F1-B758-5BBF2E749FE2}" presName="space" presStyleCnt="0"/>
      <dgm:spPr/>
      <dgm:t>
        <a:bodyPr/>
        <a:lstStyle/>
        <a:p>
          <a:endParaRPr lang="zh-TW" altLang="en-US"/>
        </a:p>
      </dgm:t>
    </dgm:pt>
    <dgm:pt modelId="{49ECDCE8-D4C0-405C-9FD3-C2CC068505C4}" type="pres">
      <dgm:prSet presAssocID="{41827F51-444E-4B4D-A851-189B6D1319DB}" presName="Name5" presStyleLbl="vennNode1" presStyleIdx="4" presStyleCnt="6" custScaleX="129752" custScaleY="130233" custLinFactNeighborX="17053" custLinFactNeighborY="-41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B657A27-9B04-490C-9F39-6A38C53534F0}" type="pres">
      <dgm:prSet presAssocID="{C290CE63-7AE3-456A-8283-FFB2EF5B722C}" presName="space" presStyleCnt="0"/>
      <dgm:spPr/>
    </dgm:pt>
    <dgm:pt modelId="{A37A6190-F71E-409F-BE35-9E6C53CA3A05}" type="pres">
      <dgm:prSet presAssocID="{6A434140-A0E4-4982-9F49-7A105F86B241}" presName="Name5" presStyleLbl="vennNode1" presStyleIdx="5" presStyleCnt="6" custScaleX="118920" custScaleY="12286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AE50835-4CE1-44EB-A5B8-1C30B0E17E0C}" srcId="{62A682E2-50E4-47F5-BFBB-F6CE1D298A94}" destId="{46C9F20B-B87B-4CBF-8FA1-EEA0B8D47CE7}" srcOrd="0" destOrd="0" parTransId="{76431FCC-40A4-45FA-89AC-5B558F9D6C25}" sibTransId="{D712DE29-EF5D-4B3E-ABDD-CEDBEC16168A}"/>
    <dgm:cxn modelId="{E7E2CCD6-3BE4-438F-9478-DF214C0C3F07}" type="presOf" srcId="{05C6D4BC-71CA-409A-812D-09338C63AC84}" destId="{D2E6D15C-203D-4057-9C49-8B7979ACA7CC}" srcOrd="0" destOrd="2" presId="urn:microsoft.com/office/officeart/2005/8/layout/venn3"/>
    <dgm:cxn modelId="{3BB7E8DB-F399-4685-9AC8-1FDF7C38C246}" type="presOf" srcId="{62A682E2-50E4-47F5-BFBB-F6CE1D298A94}" destId="{FA71649F-487D-4045-B104-7D771D654346}" srcOrd="0" destOrd="0" presId="urn:microsoft.com/office/officeart/2005/8/layout/venn3"/>
    <dgm:cxn modelId="{395162A9-1370-46CA-999D-A92F4FF1A63C}" type="presOf" srcId="{3726107D-F9A1-419E-891C-8FADC1D3EACB}" destId="{A6754771-9DCB-42F6-B635-23CD4E5290A5}" srcOrd="0" destOrd="1" presId="urn:microsoft.com/office/officeart/2005/8/layout/venn3"/>
    <dgm:cxn modelId="{77E9FFCD-7A33-4650-8450-4F59F43EC86E}" srcId="{62A682E2-50E4-47F5-BFBB-F6CE1D298A94}" destId="{F9B16E3F-C047-4416-9EDC-47AEB0910908}" srcOrd="1" destOrd="0" parTransId="{9A640CF4-CC14-4C79-A4B4-E9E7810C5F00}" sibTransId="{7C6841C9-219D-41F1-81F8-0FC8C2281047}"/>
    <dgm:cxn modelId="{1014260E-82D6-47DD-AAED-9B7D0CEE001B}" type="presOf" srcId="{251FB88A-339B-41AA-BADB-4EB5A10937AB}" destId="{D2E6D15C-203D-4057-9C49-8B7979ACA7CC}" srcOrd="0" destOrd="3" presId="urn:microsoft.com/office/officeart/2005/8/layout/venn3"/>
    <dgm:cxn modelId="{5B4F4038-E773-419F-BB1A-BD694CD8D593}" srcId="{C4405D6B-F263-4821-AD73-AD2CA15AC715}" destId="{251FB88A-339B-41AA-BADB-4EB5A10937AB}" srcOrd="2" destOrd="0" parTransId="{3F93EEA9-C62E-40BF-B2F8-EBDA1F843F09}" sibTransId="{F1F4A197-412F-4149-8BE0-7506CE888818}"/>
    <dgm:cxn modelId="{129F1CB8-5B5C-4C07-AE8A-F648D404BCCC}" type="presOf" srcId="{B0D5D379-9BC7-4A0E-B0D2-006B444609AC}" destId="{DA359E06-9610-4AF8-94C6-E0C9CDD5A2C6}" srcOrd="0" destOrd="0" presId="urn:microsoft.com/office/officeart/2005/8/layout/venn3"/>
    <dgm:cxn modelId="{086E0A50-9329-49DE-837C-CD667D1EE47D}" type="presOf" srcId="{213FF50C-CE19-4255-8678-34AC9C0AC096}" destId="{FA71649F-487D-4045-B104-7D771D654346}" srcOrd="0" destOrd="4" presId="urn:microsoft.com/office/officeart/2005/8/layout/venn3"/>
    <dgm:cxn modelId="{60CF228F-3BDE-45B5-9D02-FE0DA5B0C42D}" srcId="{A136915D-A154-45DC-91A7-6630EE530305}" destId="{C4405D6B-F263-4821-AD73-AD2CA15AC715}" srcOrd="0" destOrd="0" parTransId="{68524786-64BC-4D9F-BE78-C3BBD3166E8C}" sibTransId="{84122A30-6DEB-4D72-BD52-EBFA1A24357F}"/>
    <dgm:cxn modelId="{ACB672A0-7CA6-43ED-B280-752CC8C1480E}" type="presOf" srcId="{A136915D-A154-45DC-91A7-6630EE530305}" destId="{E93834B7-8A8B-4E23-897F-56CAE73725EC}" srcOrd="0" destOrd="0" presId="urn:microsoft.com/office/officeart/2005/8/layout/venn3"/>
    <dgm:cxn modelId="{F5CBE02D-C932-4233-9A42-34702AEC7AB5}" srcId="{A136915D-A154-45DC-91A7-6630EE530305}" destId="{B0D5D379-9BC7-4A0E-B0D2-006B444609AC}" srcOrd="2" destOrd="0" parTransId="{11B1B878-905F-43C6-BC7C-834B94D4EABA}" sibTransId="{39AC36FB-CE68-43F2-83A3-B6CE22EF8B4E}"/>
    <dgm:cxn modelId="{F46D3B9A-CD9E-4420-A555-F9DBECD97596}" srcId="{6A434140-A0E4-4982-9F49-7A105F86B241}" destId="{C8334C5E-EA3A-4CB0-A9D5-B3BD9B4F12D7}" srcOrd="1" destOrd="0" parTransId="{C4E682BE-AF31-4A76-B307-5728C48F838C}" sibTransId="{99E8B117-6AC2-4219-91A9-C5F54C8A286D}"/>
    <dgm:cxn modelId="{AA4FF746-500C-4CC8-8F68-3C4A5498D456}" type="presOf" srcId="{1BE72BB7-855E-419E-A967-5B5B20970A3C}" destId="{D2E6D15C-203D-4057-9C49-8B7979ACA7CC}" srcOrd="0" destOrd="1" presId="urn:microsoft.com/office/officeart/2005/8/layout/venn3"/>
    <dgm:cxn modelId="{7DE3440B-1BE7-4665-9F27-03DABBB4A285}" type="presOf" srcId="{FBE5F197-3017-4F1F-BB68-C7AA2A269D72}" destId="{A6754771-9DCB-42F6-B635-23CD4E5290A5}" srcOrd="0" destOrd="2" presId="urn:microsoft.com/office/officeart/2005/8/layout/venn3"/>
    <dgm:cxn modelId="{B85BFC73-BC5C-4E86-94B0-180781FD0AFC}" type="presOf" srcId="{C4405D6B-F263-4821-AD73-AD2CA15AC715}" destId="{D2E6D15C-203D-4057-9C49-8B7979ACA7CC}" srcOrd="0" destOrd="0" presId="urn:microsoft.com/office/officeart/2005/8/layout/venn3"/>
    <dgm:cxn modelId="{EEE001C4-7EB9-49AB-9FB3-DC9B6F62D94D}" type="presOf" srcId="{41827F51-444E-4B4D-A851-189B6D1319DB}" destId="{49ECDCE8-D4C0-405C-9FD3-C2CC068505C4}" srcOrd="0" destOrd="0" presId="urn:microsoft.com/office/officeart/2005/8/layout/venn3"/>
    <dgm:cxn modelId="{F9D7DA10-0B07-4F7C-A9CF-0317F7F0C939}" srcId="{0A37608A-CC89-42C7-841E-FCBF1654546E}" destId="{3726107D-F9A1-419E-891C-8FADC1D3EACB}" srcOrd="0" destOrd="0" parTransId="{531C8F2D-0F2F-42D6-9C40-8B7C02701A23}" sibTransId="{67A17617-61CC-47CC-BFA9-968D425990EA}"/>
    <dgm:cxn modelId="{2F3FD975-6518-4220-88A5-95E6CF2B9702}" srcId="{B0D5D379-9BC7-4A0E-B0D2-006B444609AC}" destId="{B9329803-F404-4C7A-B27A-B7B17EB4C048}" srcOrd="0" destOrd="0" parTransId="{842BA70E-3AC6-4E5E-8F55-A51FE9208C27}" sibTransId="{D6AA929A-D278-4EFB-987B-F797EC404946}"/>
    <dgm:cxn modelId="{1AA28DB3-9F78-4313-8890-F89F2514A8E5}" srcId="{41827F51-444E-4B4D-A851-189B6D1319DB}" destId="{854C6EFE-891B-4D40-BC38-C9B9AFD516B5}" srcOrd="0" destOrd="0" parTransId="{074E458F-854B-431D-8EB0-0CCA02824E5C}" sibTransId="{8425B476-0EBC-4314-AED4-D579D2E8C032}"/>
    <dgm:cxn modelId="{710EABD9-5FDF-4F9E-8CC5-BA9AEC3A097A}" srcId="{A136915D-A154-45DC-91A7-6630EE530305}" destId="{6A434140-A0E4-4982-9F49-7A105F86B241}" srcOrd="5" destOrd="0" parTransId="{5512B0B9-8AFB-4759-9F4B-83FEA507FB19}" sibTransId="{CC137673-2F4E-4D3E-A0D1-7D1C1486AE4D}"/>
    <dgm:cxn modelId="{0A0A416D-9801-4421-919F-3E586905159D}" srcId="{A136915D-A154-45DC-91A7-6630EE530305}" destId="{0A37608A-CC89-42C7-841E-FCBF1654546E}" srcOrd="1" destOrd="0" parTransId="{4850F0CF-4079-444A-9827-CEFD9A4AF3AB}" sibTransId="{0E5C6D5B-224E-462C-99D3-46747820BB32}"/>
    <dgm:cxn modelId="{EFE9BE2E-392F-4C2D-81AA-EF6274F3DB77}" type="presOf" srcId="{F9B16E3F-C047-4416-9EDC-47AEB0910908}" destId="{FA71649F-487D-4045-B104-7D771D654346}" srcOrd="0" destOrd="2" presId="urn:microsoft.com/office/officeart/2005/8/layout/venn3"/>
    <dgm:cxn modelId="{6A0DE69C-466F-43E8-8D50-9DFE09A504C5}" type="presOf" srcId="{46C9F20B-B87B-4CBF-8FA1-EEA0B8D47CE7}" destId="{FA71649F-487D-4045-B104-7D771D654346}" srcOrd="0" destOrd="1" presId="urn:microsoft.com/office/officeart/2005/8/layout/venn3"/>
    <dgm:cxn modelId="{67FFB6EE-D253-4065-AA26-0EA53982EA40}" srcId="{6A434140-A0E4-4982-9F49-7A105F86B241}" destId="{4155435A-A67B-4812-BCEB-F7CF068A386D}" srcOrd="0" destOrd="0" parTransId="{A53F231A-C294-4000-A15E-4FDFAB8B4929}" sibTransId="{260594D1-4035-45D7-AFB5-F0F549EB2EB7}"/>
    <dgm:cxn modelId="{359C34E9-89A9-4AE0-8A58-014B87C4FE60}" type="presOf" srcId="{0A37608A-CC89-42C7-841E-FCBF1654546E}" destId="{A6754771-9DCB-42F6-B635-23CD4E5290A5}" srcOrd="0" destOrd="0" presId="urn:microsoft.com/office/officeart/2005/8/layout/venn3"/>
    <dgm:cxn modelId="{5FE49152-8C3E-4B38-8C1A-72729FDD9687}" srcId="{C4405D6B-F263-4821-AD73-AD2CA15AC715}" destId="{1BE72BB7-855E-419E-A967-5B5B20970A3C}" srcOrd="0" destOrd="0" parTransId="{AF316447-6E54-462F-A4C5-A3FD83730D2C}" sibTransId="{FF6D2551-96B0-493B-AAD0-B64FB501B9D5}"/>
    <dgm:cxn modelId="{50B120C6-7C99-4047-9807-FE183EDE4732}" srcId="{41827F51-444E-4B4D-A851-189B6D1319DB}" destId="{E96A3EBD-F0D9-4919-A7E3-D3506D84B8EC}" srcOrd="1" destOrd="0" parTransId="{8FC887D5-0F3B-4B82-B42B-5E59DE7AB692}" sibTransId="{B1AE64FA-9B7F-4D34-9AE5-B120A7BFE426}"/>
    <dgm:cxn modelId="{37AF1AE0-C5BA-4A35-91B6-0687170BF41C}" srcId="{A136915D-A154-45DC-91A7-6630EE530305}" destId="{62A682E2-50E4-47F5-BFBB-F6CE1D298A94}" srcOrd="3" destOrd="0" parTransId="{7EF68DFA-D1F0-4750-B0C2-A7375E36FCD3}" sibTransId="{5BFF5B42-31F8-40F1-B758-5BBF2E749FE2}"/>
    <dgm:cxn modelId="{0B9A8662-BC15-4EDA-84BD-AD9A38CF03F5}" type="presOf" srcId="{E96A3EBD-F0D9-4919-A7E3-D3506D84B8EC}" destId="{49ECDCE8-D4C0-405C-9FD3-C2CC068505C4}" srcOrd="0" destOrd="2" presId="urn:microsoft.com/office/officeart/2005/8/layout/venn3"/>
    <dgm:cxn modelId="{8AE65315-F838-4B70-8198-0735A762370D}" type="presOf" srcId="{4155435A-A67B-4812-BCEB-F7CF068A386D}" destId="{A37A6190-F71E-409F-BE35-9E6C53CA3A05}" srcOrd="0" destOrd="1" presId="urn:microsoft.com/office/officeart/2005/8/layout/venn3"/>
    <dgm:cxn modelId="{396C463B-1826-4AE8-8718-71ACE921096E}" srcId="{0A37608A-CC89-42C7-841E-FCBF1654546E}" destId="{FBE5F197-3017-4F1F-BB68-C7AA2A269D72}" srcOrd="1" destOrd="0" parTransId="{76A57F0F-1DEE-4C19-AFEF-5C2786195FBE}" sibTransId="{02EB3757-2428-49B9-A532-076893FCFA24}"/>
    <dgm:cxn modelId="{46A788AD-3A16-4E6C-BD98-62816391CD52}" srcId="{62A682E2-50E4-47F5-BFBB-F6CE1D298A94}" destId="{59EB558C-2FEC-4B1D-9692-D70FB2B0BF9E}" srcOrd="2" destOrd="0" parTransId="{775735D4-1315-4A24-8EEB-F0C6ADB8FF58}" sibTransId="{F395136B-50F1-48FB-A530-19D1C80738D6}"/>
    <dgm:cxn modelId="{0BEC7A6F-8FBB-4C21-A2D1-361FF49D8639}" srcId="{C4405D6B-F263-4821-AD73-AD2CA15AC715}" destId="{05C6D4BC-71CA-409A-812D-09338C63AC84}" srcOrd="1" destOrd="0" parTransId="{D0F01ACF-1E54-4058-8CFA-1398B066E573}" sibTransId="{165CB1BA-228C-4BE2-9C43-FEE72F5DB224}"/>
    <dgm:cxn modelId="{E609A0F2-8F05-4883-8EB6-A0C79DB3E956}" type="presOf" srcId="{70FAAAD2-E2CF-40CF-B7AB-D72714830B7F}" destId="{DA359E06-9610-4AF8-94C6-E0C9CDD5A2C6}" srcOrd="0" destOrd="2" presId="urn:microsoft.com/office/officeart/2005/8/layout/venn3"/>
    <dgm:cxn modelId="{7D19259B-32EF-4BB6-83FD-813A86F521C5}" srcId="{6A434140-A0E4-4982-9F49-7A105F86B241}" destId="{C5D56C43-6B83-4370-BE50-9D59FC0B20CC}" srcOrd="2" destOrd="0" parTransId="{EA160552-7952-4916-8DD0-8D4009A581F7}" sibTransId="{05F08600-1D97-41CC-B94B-75AD3B1DD713}"/>
    <dgm:cxn modelId="{A759A4E0-6580-4794-A3E5-2141EB060DB5}" type="presOf" srcId="{B9329803-F404-4C7A-B27A-B7B17EB4C048}" destId="{DA359E06-9610-4AF8-94C6-E0C9CDD5A2C6}" srcOrd="0" destOrd="1" presId="urn:microsoft.com/office/officeart/2005/8/layout/venn3"/>
    <dgm:cxn modelId="{9941A4A8-5242-4D8B-8F41-3AABC180E5B1}" type="presOf" srcId="{C8334C5E-EA3A-4CB0-A9D5-B3BD9B4F12D7}" destId="{A37A6190-F71E-409F-BE35-9E6C53CA3A05}" srcOrd="0" destOrd="2" presId="urn:microsoft.com/office/officeart/2005/8/layout/venn3"/>
    <dgm:cxn modelId="{D0C886F4-3288-43C4-B660-EA3A4D938356}" srcId="{B0D5D379-9BC7-4A0E-B0D2-006B444609AC}" destId="{70FAAAD2-E2CF-40CF-B7AB-D72714830B7F}" srcOrd="1" destOrd="0" parTransId="{39344E04-9C8A-478B-9871-F799C4EA3392}" sibTransId="{F3C7FF08-1C66-414A-840C-5BEB83C2E154}"/>
    <dgm:cxn modelId="{110F8F9C-E752-48CA-A243-41461F1E3728}" type="presOf" srcId="{C5D56C43-6B83-4370-BE50-9D59FC0B20CC}" destId="{A37A6190-F71E-409F-BE35-9E6C53CA3A05}" srcOrd="0" destOrd="3" presId="urn:microsoft.com/office/officeart/2005/8/layout/venn3"/>
    <dgm:cxn modelId="{27D704E0-36C9-4E02-9FC2-3A484FC3FE48}" type="presOf" srcId="{59EB558C-2FEC-4B1D-9692-D70FB2B0BF9E}" destId="{FA71649F-487D-4045-B104-7D771D654346}" srcOrd="0" destOrd="3" presId="urn:microsoft.com/office/officeart/2005/8/layout/venn3"/>
    <dgm:cxn modelId="{C842F869-6BB8-4912-891D-576BB7CA5A6E}" srcId="{A136915D-A154-45DC-91A7-6630EE530305}" destId="{41827F51-444E-4B4D-A851-189B6D1319DB}" srcOrd="4" destOrd="0" parTransId="{F2ECCC99-9205-43A0-99CE-85BB353E308E}" sibTransId="{C290CE63-7AE3-456A-8283-FFB2EF5B722C}"/>
    <dgm:cxn modelId="{E91D1DFE-CE52-4B89-A2A4-90A3276910A6}" type="presOf" srcId="{854C6EFE-891B-4D40-BC38-C9B9AFD516B5}" destId="{49ECDCE8-D4C0-405C-9FD3-C2CC068505C4}" srcOrd="0" destOrd="1" presId="urn:microsoft.com/office/officeart/2005/8/layout/venn3"/>
    <dgm:cxn modelId="{C306E74E-70C8-4434-8B2D-E71241638D4B}" srcId="{62A682E2-50E4-47F5-BFBB-F6CE1D298A94}" destId="{213FF50C-CE19-4255-8678-34AC9C0AC096}" srcOrd="3" destOrd="0" parTransId="{E6C4BF8C-1EAE-4D10-A303-63657B193488}" sibTransId="{E649281D-D18C-46FA-A0BB-189DC0CAE027}"/>
    <dgm:cxn modelId="{2AC7EE0E-54C6-4F13-BA6E-B2A1A8849154}" type="presOf" srcId="{6A434140-A0E4-4982-9F49-7A105F86B241}" destId="{A37A6190-F71E-409F-BE35-9E6C53CA3A05}" srcOrd="0" destOrd="0" presId="urn:microsoft.com/office/officeart/2005/8/layout/venn3"/>
    <dgm:cxn modelId="{3787CCA9-ABF8-4051-99EE-4B7B9DF670B6}" type="presParOf" srcId="{E93834B7-8A8B-4E23-897F-56CAE73725EC}" destId="{D2E6D15C-203D-4057-9C49-8B7979ACA7CC}" srcOrd="0" destOrd="0" presId="urn:microsoft.com/office/officeart/2005/8/layout/venn3"/>
    <dgm:cxn modelId="{ABF07087-D462-4A6C-9481-B904D6D28BF0}" type="presParOf" srcId="{E93834B7-8A8B-4E23-897F-56CAE73725EC}" destId="{17F04EB1-2935-468A-9520-338FEE0D0294}" srcOrd="1" destOrd="0" presId="urn:microsoft.com/office/officeart/2005/8/layout/venn3"/>
    <dgm:cxn modelId="{4C413019-539B-4D66-A29B-FA1F164FCF94}" type="presParOf" srcId="{E93834B7-8A8B-4E23-897F-56CAE73725EC}" destId="{A6754771-9DCB-42F6-B635-23CD4E5290A5}" srcOrd="2" destOrd="0" presId="urn:microsoft.com/office/officeart/2005/8/layout/venn3"/>
    <dgm:cxn modelId="{C357F70C-599F-41EB-B03F-5578F737A83C}" type="presParOf" srcId="{E93834B7-8A8B-4E23-897F-56CAE73725EC}" destId="{5AC653D9-58AE-45BE-9EDE-63B7538AACFF}" srcOrd="3" destOrd="0" presId="urn:microsoft.com/office/officeart/2005/8/layout/venn3"/>
    <dgm:cxn modelId="{098B4C81-89DA-46D9-8A03-055C7EAE6061}" type="presParOf" srcId="{E93834B7-8A8B-4E23-897F-56CAE73725EC}" destId="{DA359E06-9610-4AF8-94C6-E0C9CDD5A2C6}" srcOrd="4" destOrd="0" presId="urn:microsoft.com/office/officeart/2005/8/layout/venn3"/>
    <dgm:cxn modelId="{6E154F6E-FBD8-4EE9-9FA5-4D1F014D3106}" type="presParOf" srcId="{E93834B7-8A8B-4E23-897F-56CAE73725EC}" destId="{7C34B18C-8439-4069-A521-6DA251C4167E}" srcOrd="5" destOrd="0" presId="urn:microsoft.com/office/officeart/2005/8/layout/venn3"/>
    <dgm:cxn modelId="{148B95A2-3C6B-46F3-8538-E7D9EF94A6A1}" type="presParOf" srcId="{E93834B7-8A8B-4E23-897F-56CAE73725EC}" destId="{FA71649F-487D-4045-B104-7D771D654346}" srcOrd="6" destOrd="0" presId="urn:microsoft.com/office/officeart/2005/8/layout/venn3"/>
    <dgm:cxn modelId="{990300B8-217A-414E-B025-BD27F2D25DEB}" type="presParOf" srcId="{E93834B7-8A8B-4E23-897F-56CAE73725EC}" destId="{14940091-426F-4D19-9917-0DC68AC05AF7}" srcOrd="7" destOrd="0" presId="urn:microsoft.com/office/officeart/2005/8/layout/venn3"/>
    <dgm:cxn modelId="{22E4A664-3384-4DCB-87BF-4DE64CF49165}" type="presParOf" srcId="{E93834B7-8A8B-4E23-897F-56CAE73725EC}" destId="{49ECDCE8-D4C0-405C-9FD3-C2CC068505C4}" srcOrd="8" destOrd="0" presId="urn:microsoft.com/office/officeart/2005/8/layout/venn3"/>
    <dgm:cxn modelId="{009A8EC2-3C69-433E-98FC-7600B713856E}" type="presParOf" srcId="{E93834B7-8A8B-4E23-897F-56CAE73725EC}" destId="{8B657A27-9B04-490C-9F39-6A38C53534F0}" srcOrd="9" destOrd="0" presId="urn:microsoft.com/office/officeart/2005/8/layout/venn3"/>
    <dgm:cxn modelId="{50E633BE-68CE-4FCD-AD8F-21CB853BB49C}" type="presParOf" srcId="{E93834B7-8A8B-4E23-897F-56CAE73725EC}" destId="{A37A6190-F71E-409F-BE35-9E6C53CA3A05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81B9E8-9930-47C6-8B75-874C1D362A19}">
      <dsp:nvSpPr>
        <dsp:cNvPr id="0" name=""/>
        <dsp:cNvSpPr/>
      </dsp:nvSpPr>
      <dsp:spPr>
        <a:xfrm>
          <a:off x="583920" y="84357"/>
          <a:ext cx="1567958" cy="109902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600" b="1" kern="1200" dirty="0" smtClean="0">
              <a:latin typeface="微軟正黑體" pitchFamily="34" charset="-120"/>
              <a:ea typeface="微軟正黑體" pitchFamily="34" charset="-120"/>
            </a:rPr>
            <a:t>EEP.NET</a:t>
          </a:r>
          <a:r>
            <a:rPr lang="zh-TW" altLang="en-US" sz="1600" b="1" kern="1200" dirty="0" smtClean="0">
              <a:latin typeface="微軟正黑體" pitchFamily="34" charset="-120"/>
              <a:ea typeface="微軟正黑體" pitchFamily="34" charset="-120"/>
            </a:rPr>
            <a:t>的架構</a:t>
          </a:r>
          <a:endParaRPr lang="zh-TW" altLang="en-US" sz="16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583920" y="84357"/>
        <a:ext cx="1567958" cy="1099022"/>
      </dsp:txXfrm>
    </dsp:sp>
    <dsp:sp modelId="{85891027-F749-4437-AD9E-3A364FCCE55D}">
      <dsp:nvSpPr>
        <dsp:cNvPr id="0" name=""/>
        <dsp:cNvSpPr/>
      </dsp:nvSpPr>
      <dsp:spPr>
        <a:xfrm>
          <a:off x="1216429" y="1224136"/>
          <a:ext cx="375676" cy="375676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600" kern="1200"/>
        </a:p>
      </dsp:txBody>
      <dsp:txXfrm>
        <a:off x="1216429" y="1224136"/>
        <a:ext cx="375676" cy="375676"/>
      </dsp:txXfrm>
    </dsp:sp>
    <dsp:sp modelId="{9F0FDD41-1656-4DD0-B7ED-0612E1A7BE8B}">
      <dsp:nvSpPr>
        <dsp:cNvPr id="0" name=""/>
        <dsp:cNvSpPr/>
      </dsp:nvSpPr>
      <dsp:spPr>
        <a:xfrm>
          <a:off x="598111" y="1584176"/>
          <a:ext cx="1625773" cy="1078885"/>
        </a:xfrm>
        <a:prstGeom prst="ellipse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400" b="1" kern="1200" dirty="0" smtClean="0">
              <a:latin typeface="微軟正黑體" pitchFamily="34" charset="-120"/>
              <a:ea typeface="微軟正黑體" pitchFamily="34" charset="-120"/>
            </a:rPr>
            <a:t>EEP Cloud</a:t>
          </a:r>
          <a:r>
            <a:rPr lang="zh-TW" altLang="en-US" sz="1400" b="1" kern="1200" dirty="0" smtClean="0">
              <a:latin typeface="微軟正黑體" pitchFamily="34" charset="-120"/>
              <a:ea typeface="微軟正黑體" pitchFamily="34" charset="-120"/>
            </a:rPr>
            <a:t>的</a:t>
          </a:r>
          <a:r>
            <a:rPr lang="en-US" altLang="zh-TW" sz="1400" b="1" kern="1200" dirty="0" smtClean="0">
              <a:latin typeface="微軟正黑體" pitchFamily="34" charset="-120"/>
              <a:ea typeface="微軟正黑體" pitchFamily="34" charset="-120"/>
            </a:rPr>
            <a:t>Design Time</a:t>
          </a:r>
          <a:endParaRPr lang="zh-TW" altLang="en-US" sz="14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598111" y="1584176"/>
        <a:ext cx="1625773" cy="1078885"/>
      </dsp:txXfrm>
    </dsp:sp>
    <dsp:sp modelId="{95688CF2-3A3C-4676-BC71-C8A93CD29FE4}">
      <dsp:nvSpPr>
        <dsp:cNvPr id="0" name=""/>
        <dsp:cNvSpPr/>
      </dsp:nvSpPr>
      <dsp:spPr>
        <a:xfrm>
          <a:off x="1216429" y="2664296"/>
          <a:ext cx="375676" cy="375676"/>
        </a:xfrm>
        <a:prstGeom prst="mathPlus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600" kern="1200"/>
        </a:p>
      </dsp:txBody>
      <dsp:txXfrm>
        <a:off x="1216429" y="2664296"/>
        <a:ext cx="375676" cy="375676"/>
      </dsp:txXfrm>
    </dsp:sp>
    <dsp:sp modelId="{9ABE73A6-C489-4B07-AEEF-E8C9630F076D}">
      <dsp:nvSpPr>
        <dsp:cNvPr id="0" name=""/>
        <dsp:cNvSpPr/>
      </dsp:nvSpPr>
      <dsp:spPr>
        <a:xfrm>
          <a:off x="598108" y="3024338"/>
          <a:ext cx="1625779" cy="1126408"/>
        </a:xfrm>
        <a:prstGeom prst="ellipse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800" b="1" kern="1200" dirty="0" err="1" smtClean="0">
              <a:latin typeface="微軟正黑體" pitchFamily="34" charset="-120"/>
              <a:ea typeface="微軟正黑體" pitchFamily="34" charset="-120"/>
            </a:rPr>
            <a:t>iCoder</a:t>
          </a:r>
          <a:r>
            <a:rPr lang="en-US" altLang="zh-TW" sz="1800" b="1" kern="1200" dirty="0" smtClean="0">
              <a:latin typeface="微軟正黑體" pitchFamily="34" charset="-120"/>
              <a:ea typeface="微軟正黑體" pitchFamily="34" charset="-120"/>
            </a:rPr>
            <a:t> AI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598108" y="3024338"/>
        <a:ext cx="1625779" cy="1126408"/>
      </dsp:txXfrm>
    </dsp:sp>
    <dsp:sp modelId="{8AE6C553-1FFC-41FA-BBB8-6C93743C938C}">
      <dsp:nvSpPr>
        <dsp:cNvPr id="0" name=""/>
        <dsp:cNvSpPr/>
      </dsp:nvSpPr>
      <dsp:spPr>
        <a:xfrm rot="556639">
          <a:off x="2685760" y="2198767"/>
          <a:ext cx="1196633" cy="3145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300" kern="1200"/>
        </a:p>
      </dsp:txBody>
      <dsp:txXfrm rot="556639">
        <a:off x="2685760" y="2198767"/>
        <a:ext cx="1196633" cy="314595"/>
      </dsp:txXfrm>
    </dsp:sp>
    <dsp:sp modelId="{B9F76D47-AA92-471B-BD68-7870B1F3A31D}">
      <dsp:nvSpPr>
        <dsp:cNvPr id="0" name=""/>
        <dsp:cNvSpPr/>
      </dsp:nvSpPr>
      <dsp:spPr>
        <a:xfrm>
          <a:off x="4198527" y="1800206"/>
          <a:ext cx="2282210" cy="1920226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800" b="1" kern="1200" dirty="0" smtClean="0">
              <a:latin typeface="微軟正黑體" pitchFamily="34" charset="-120"/>
              <a:ea typeface="微軟正黑體" pitchFamily="34" charset="-120"/>
            </a:rPr>
            <a:t>EEP.NET Core</a:t>
          </a:r>
          <a:endParaRPr lang="zh-TW" altLang="en-US" sz="2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198527" y="1800206"/>
        <a:ext cx="2282210" cy="192022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2E6D15C-203D-4057-9C49-8B7979ACA7CC}">
      <dsp:nvSpPr>
        <dsp:cNvPr id="0" name=""/>
        <dsp:cNvSpPr/>
      </dsp:nvSpPr>
      <dsp:spPr>
        <a:xfrm>
          <a:off x="1090" y="1143229"/>
          <a:ext cx="1785507" cy="1785507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98262" tIns="20320" rIns="98262" bIns="20320" numCol="1" spcCol="1270" anchor="ctr" anchorCtr="1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600" b="1" kern="1200" dirty="0" err="1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Base.Core</a:t>
          </a:r>
          <a:endParaRPr lang="zh-TW" altLang="en-US" sz="1600" b="1" kern="1200" dirty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資料庫連接</a:t>
          </a:r>
          <a:endParaRPr lang="zh-TW" altLang="en-US" sz="1400" b="1" kern="1200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登入狀態</a:t>
          </a:r>
          <a:endParaRPr lang="zh-TW" altLang="en-US" sz="1400" b="1" kern="1200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4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Log</a:t>
          </a:r>
          <a:r>
            <a:rPr lang="zh-TW" altLang="en-US" sz="14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機制</a:t>
          </a:r>
          <a:endParaRPr lang="zh-TW" altLang="en-US" sz="1400" b="1" kern="1200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1090" y="1143229"/>
        <a:ext cx="1785507" cy="1785507"/>
      </dsp:txXfrm>
    </dsp:sp>
    <dsp:sp modelId="{A6754771-9DCB-42F6-B635-23CD4E5290A5}">
      <dsp:nvSpPr>
        <dsp:cNvPr id="0" name=""/>
        <dsp:cNvSpPr/>
      </dsp:nvSpPr>
      <dsp:spPr>
        <a:xfrm>
          <a:off x="1429496" y="1143229"/>
          <a:ext cx="1785507" cy="1785507"/>
        </a:xfrm>
        <a:prstGeom prst="ellipse">
          <a:avLst/>
        </a:prstGeom>
        <a:solidFill>
          <a:schemeClr val="bg2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8262" tIns="22860" rIns="98262" bIns="22860" numCol="1" spcCol="1270" anchor="ctr" anchorCtr="1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Global</a:t>
          </a:r>
          <a:r>
            <a:rPr lang="en-US" sz="1800" b="1" kern="1200" dirty="0" smtClean="0">
              <a:solidFill>
                <a:schemeClr val="tx1"/>
              </a:solidFill>
            </a:rPr>
            <a:t/>
          </a:r>
          <a:br>
            <a:rPr lang="en-US" sz="1800" b="1" kern="1200" dirty="0" smtClean="0">
              <a:solidFill>
                <a:schemeClr val="tx1"/>
              </a:solidFill>
            </a:rPr>
          </a:br>
          <a:r>
            <a:rPr lang="en-US" sz="1800" b="1" kern="1200" dirty="0" smtClean="0">
              <a:solidFill>
                <a:schemeClr val="tx1"/>
              </a:solidFill>
            </a:rPr>
            <a:t>.Core</a:t>
          </a:r>
          <a:endParaRPr lang="zh-TW" altLang="en-US" sz="1800" b="1" kern="120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共用功能</a:t>
          </a:r>
          <a:endParaRPr lang="zh-TW" altLang="en-US" sz="1400" b="1" kern="1200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系統資料表處理</a:t>
          </a:r>
          <a:endParaRPr lang="zh-TW" altLang="en-US" sz="1400" b="1" kern="1200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1429496" y="1143229"/>
        <a:ext cx="1785507" cy="1785507"/>
      </dsp:txXfrm>
    </dsp:sp>
    <dsp:sp modelId="{DA359E06-9610-4AF8-94C6-E0C9CDD5A2C6}">
      <dsp:nvSpPr>
        <dsp:cNvPr id="0" name=""/>
        <dsp:cNvSpPr/>
      </dsp:nvSpPr>
      <dsp:spPr>
        <a:xfrm>
          <a:off x="2934311" y="1135872"/>
          <a:ext cx="1785507" cy="1785507"/>
        </a:xfrm>
        <a:prstGeom prst="ellipse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98262" tIns="17780" rIns="98262" bIns="17780" numCol="1" spcCol="1270" anchor="ctr" anchorCtr="1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RWDTools</a:t>
          </a:r>
          <a:endParaRPr lang="en-US" sz="1400" b="1" kern="1200" dirty="0" smtClean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.Core</a:t>
          </a:r>
          <a:endParaRPr lang="zh-TW" altLang="en-US" sz="1400" b="1" kern="1200" dirty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2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RWD</a:t>
          </a:r>
          <a:r>
            <a:rPr lang="zh-TW" altLang="en-US" sz="12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控制項</a:t>
          </a:r>
          <a:endParaRPr lang="zh-TW" altLang="en-US" sz="1200" b="1" kern="1200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2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網頁</a:t>
          </a:r>
          <a:r>
            <a:rPr lang="en-US" altLang="zh-TW" sz="12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Render</a:t>
          </a:r>
          <a:endParaRPr lang="zh-TW" altLang="en-US" sz="1200" b="1" kern="1200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2934311" y="1135872"/>
        <a:ext cx="1785507" cy="1785507"/>
      </dsp:txXfrm>
    </dsp:sp>
    <dsp:sp modelId="{FA71649F-487D-4045-B104-7D771D654346}">
      <dsp:nvSpPr>
        <dsp:cNvPr id="0" name=""/>
        <dsp:cNvSpPr/>
      </dsp:nvSpPr>
      <dsp:spPr>
        <a:xfrm>
          <a:off x="4286308" y="1152121"/>
          <a:ext cx="1785507" cy="1785507"/>
        </a:xfrm>
        <a:prstGeom prst="ellipse">
          <a:avLst/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8262" tIns="20320" rIns="98262" bIns="20320" numCol="1" spcCol="1270" anchor="ctr" anchorCtr="1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600" b="1" kern="1200" dirty="0" err="1" smtClean="0">
              <a:solidFill>
                <a:schemeClr val="tx1"/>
              </a:solidFill>
              <a:latin typeface="+mj-lt"/>
              <a:ea typeface="微軟正黑體" pitchFamily="34" charset="-120"/>
            </a:rPr>
            <a:t>ServerTools</a:t>
          </a:r>
          <a:r>
            <a:rPr lang="en-US" altLang="zh-TW" sz="1600" b="1" kern="1200" dirty="0" smtClean="0">
              <a:solidFill>
                <a:schemeClr val="tx1"/>
              </a:solidFill>
              <a:latin typeface="+mj-lt"/>
              <a:ea typeface="微軟正黑體" pitchFamily="34" charset="-120"/>
            </a:rPr>
            <a:t/>
          </a:r>
          <a:br>
            <a:rPr lang="en-US" altLang="zh-TW" sz="1600" b="1" kern="1200" dirty="0" smtClean="0">
              <a:solidFill>
                <a:schemeClr val="tx1"/>
              </a:solidFill>
              <a:latin typeface="+mj-lt"/>
              <a:ea typeface="微軟正黑體" pitchFamily="34" charset="-120"/>
            </a:rPr>
          </a:br>
          <a:r>
            <a:rPr lang="en-US" altLang="zh-TW" sz="1600" b="1" kern="1200" dirty="0" smtClean="0">
              <a:solidFill>
                <a:schemeClr val="tx1"/>
              </a:solidFill>
              <a:latin typeface="+mj-lt"/>
              <a:ea typeface="微軟正黑體" pitchFamily="34" charset="-120"/>
            </a:rPr>
            <a:t>.Core</a:t>
          </a:r>
          <a:endParaRPr lang="zh-TW" altLang="en-US" sz="1600" b="1" kern="1200" dirty="0">
            <a:solidFill>
              <a:schemeClr val="tx1"/>
            </a:solidFill>
            <a:latin typeface="+mj-lt"/>
            <a:ea typeface="微軟正黑體" pitchFamily="34" charset="-12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200" b="0" kern="1200" dirty="0" err="1" smtClean="0">
              <a:solidFill>
                <a:schemeClr val="bg1"/>
              </a:solidFill>
              <a:latin typeface="+mj-lt"/>
              <a:ea typeface="微軟正黑體" pitchFamily="34" charset="-120"/>
            </a:rPr>
            <a:t>InfoCommand</a:t>
          </a:r>
          <a:endParaRPr lang="zh-TW" altLang="en-US" sz="1200" b="0" kern="1200" dirty="0">
            <a:solidFill>
              <a:schemeClr val="bg1"/>
            </a:solidFill>
            <a:latin typeface="+mj-lt"/>
            <a:ea typeface="微軟正黑體" pitchFamily="34" charset="-12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200" b="0" kern="1200" dirty="0" err="1" smtClean="0">
              <a:solidFill>
                <a:schemeClr val="bg1"/>
              </a:solidFill>
              <a:latin typeface="+mj-lt"/>
              <a:ea typeface="微軟正黑體" pitchFamily="34" charset="-120"/>
            </a:rPr>
            <a:t>UpdateComponent</a:t>
          </a:r>
          <a:endParaRPr lang="zh-TW" altLang="en-US" sz="1200" b="0" kern="1200" dirty="0">
            <a:solidFill>
              <a:schemeClr val="bg1"/>
            </a:solidFill>
            <a:latin typeface="+mj-lt"/>
            <a:ea typeface="微軟正黑體" pitchFamily="34" charset="-12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200" b="0" kern="1200" dirty="0" smtClean="0">
              <a:solidFill>
                <a:schemeClr val="bg1"/>
              </a:solidFill>
              <a:latin typeface="+mj-lt"/>
              <a:ea typeface="微軟正黑體" pitchFamily="34" charset="-120"/>
            </a:rPr>
            <a:t>自動編號</a:t>
          </a:r>
          <a:endParaRPr lang="zh-TW" altLang="en-US" sz="1200" b="0" kern="1200" dirty="0">
            <a:solidFill>
              <a:schemeClr val="bg1"/>
            </a:solidFill>
            <a:latin typeface="+mj-lt"/>
            <a:ea typeface="微軟正黑體" pitchFamily="34" charset="-12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200" b="0" kern="1200" dirty="0" smtClean="0">
              <a:solidFill>
                <a:schemeClr val="bg1"/>
              </a:solidFill>
              <a:latin typeface="+mj-lt"/>
              <a:ea typeface="微軟正黑體" pitchFamily="34" charset="-120"/>
            </a:rPr>
            <a:t>資料交易</a:t>
          </a:r>
          <a:endParaRPr lang="zh-TW" altLang="en-US" sz="1200" b="0" kern="1200" dirty="0">
            <a:solidFill>
              <a:schemeClr val="bg1"/>
            </a:solidFill>
            <a:latin typeface="+mj-lt"/>
            <a:ea typeface="微軟正黑體" pitchFamily="34" charset="-120"/>
          </a:endParaRPr>
        </a:p>
      </dsp:txBody>
      <dsp:txXfrm>
        <a:off x="4286308" y="1152121"/>
        <a:ext cx="1785507" cy="1785507"/>
      </dsp:txXfrm>
    </dsp:sp>
    <dsp:sp modelId="{49ECDCE8-D4C0-405C-9FD3-C2CC068505C4}">
      <dsp:nvSpPr>
        <dsp:cNvPr id="0" name=""/>
        <dsp:cNvSpPr/>
      </dsp:nvSpPr>
      <dsp:spPr>
        <a:xfrm>
          <a:off x="5775610" y="1135872"/>
          <a:ext cx="1785507" cy="1785507"/>
        </a:xfrm>
        <a:prstGeom prst="ellipse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accent6">
              <a:lumMod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8262" tIns="20320" rIns="98262" bIns="20320" numCol="1" spcCol="1270" anchor="ctr" anchorCtr="1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600" b="1" kern="1200" dirty="0" err="1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WebClient</a:t>
          </a:r>
          <a:r>
            <a:rPr lang="en-US" altLang="zh-TW" sz="1600" b="1" kern="1200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/>
          </a:r>
          <a:br>
            <a:rPr lang="en-US" altLang="zh-TW" sz="1600" b="1" kern="1200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</a:br>
          <a:r>
            <a:rPr lang="en-US" altLang="zh-TW" sz="1600" b="1" kern="1200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.Core</a:t>
          </a:r>
          <a:endParaRPr lang="zh-TW" altLang="en-US" sz="1600" b="1" kern="1200" dirty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Design Time</a:t>
          </a:r>
          <a:r>
            <a:rPr lang="zh-TW" altLang="en-US" sz="12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設計器</a:t>
          </a:r>
          <a:endParaRPr lang="zh-TW" altLang="en-US" sz="1200" b="1" kern="1200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1200" b="1" kern="1200" dirty="0" err="1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RunTime</a:t>
          </a:r>
          <a:r>
            <a:rPr lang="zh-TW" altLang="en-US" sz="12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網頁</a:t>
          </a:r>
          <a:endParaRPr lang="zh-TW" altLang="en-US" sz="1200" b="1" kern="1200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5775610" y="1135872"/>
        <a:ext cx="1785507" cy="1785507"/>
      </dsp:txXfrm>
    </dsp:sp>
    <dsp:sp modelId="{A37A6190-F71E-409F-BE35-9E6C53CA3A05}">
      <dsp:nvSpPr>
        <dsp:cNvPr id="0" name=""/>
        <dsp:cNvSpPr/>
      </dsp:nvSpPr>
      <dsp:spPr>
        <a:xfrm>
          <a:off x="7143120" y="1143229"/>
          <a:ext cx="1785507" cy="1785507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accent6">
              <a:lumMod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8262" tIns="17780" rIns="98262" bIns="17780" numCol="1" spcCol="1270" anchor="ctr" anchorCtr="1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400" b="1" kern="1200" dirty="0" err="1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Parser.Core</a:t>
          </a:r>
          <a:endParaRPr lang="zh-TW" altLang="en-US" sz="1400" b="1" kern="1200" dirty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2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處理</a:t>
          </a:r>
          <a:r>
            <a:rPr lang="en-US" altLang="zh-TW" sz="12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Word/Excel</a:t>
          </a:r>
          <a:r>
            <a:rPr lang="zh-TW" altLang="en-US" sz="12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文件</a:t>
          </a:r>
          <a:endParaRPr lang="zh-TW" altLang="en-US" sz="1200" b="1" kern="1200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TW" altLang="en-US" sz="1200" b="1" kern="1200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7143120" y="1143229"/>
        <a:ext cx="1785507" cy="17855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D0829-FCBA-4629-9025-D9C98559DE90}" type="datetimeFigureOut">
              <a:rPr lang="zh-TW" altLang="en-US" smtClean="0"/>
              <a:pPr/>
              <a:t>2021/8/18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9D86B4-313A-4016-9628-CA97E40BE79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sz="1200" b="1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D86B4-313A-4016-9628-CA97E40BE79C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全面</a:t>
            </a:r>
            <a:r>
              <a:rPr lang="en-US" altLang="zh-TW" dirty="0" smtClean="0"/>
              <a:t>web</a:t>
            </a:r>
            <a:r>
              <a:rPr lang="zh-TW" altLang="en-US" dirty="0" smtClean="0"/>
              <a:t>化，不再需要</a:t>
            </a:r>
            <a:r>
              <a:rPr lang="en-US" altLang="zh-TW" dirty="0" smtClean="0"/>
              <a:t>EEPManager.exe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D86B4-313A-4016-9628-CA97E40BE79C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D86B4-313A-4016-9628-CA97E40BE79C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打開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EEPServer.Core</a:t>
            </a:r>
            <a:r>
              <a:rPr lang="zh-TW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下的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UserModule.cs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D86B4-313A-4016-9628-CA97E40BE79C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D86B4-313A-4016-9628-CA97E40BE79C}" type="slidenum">
              <a:rPr lang="zh-TW" altLang="en-US" smtClean="0"/>
              <a:pPr/>
              <a:t>27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D86B4-313A-4016-9628-CA97E40BE79C}" type="slidenum">
              <a:rPr lang="zh-TW" altLang="en-US" smtClean="0"/>
              <a:pPr/>
              <a:t>30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D86B4-313A-4016-9628-CA97E40BE79C}" type="slidenum">
              <a:rPr lang="zh-TW" altLang="en-US" smtClean="0"/>
              <a:pPr/>
              <a:t>31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dirty="0" err="1" smtClean="0"/>
              <a:t>dotnet</a:t>
            </a:r>
            <a:r>
              <a:rPr lang="en-US" altLang="zh-TW" sz="1200" dirty="0" smtClean="0"/>
              <a:t> "run"</a:t>
            </a:r>
            <a:r>
              <a:rPr lang="zh-TW" altLang="en-US" sz="1200" dirty="0" smtClean="0"/>
              <a:t> </a:t>
            </a:r>
            <a:r>
              <a:rPr lang="en-US" altLang="zh-TW" sz="1200" dirty="0" smtClean="0"/>
              <a:t> "--project"</a:t>
            </a:r>
            <a:r>
              <a:rPr lang="zh-TW" altLang="en-US" sz="1200" dirty="0" smtClean="0"/>
              <a:t> </a:t>
            </a:r>
            <a:r>
              <a:rPr lang="en-US" altLang="zh-TW" sz="1200" dirty="0" smtClean="0"/>
              <a:t>"D:\EEPNetCore3\EEPWebClient.Core\EEPWebClient.Core.csproj“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dirty="0" err="1" smtClean="0"/>
              <a:t>dotnet</a:t>
            </a:r>
            <a:r>
              <a:rPr lang="en-US" altLang="zh-TW" sz="1200" dirty="0" smtClean="0"/>
              <a:t> "run"</a:t>
            </a:r>
            <a:r>
              <a:rPr lang="zh-TW" altLang="en-US" sz="1200" dirty="0" smtClean="0"/>
              <a:t> </a:t>
            </a:r>
            <a:r>
              <a:rPr lang="en-US" altLang="zh-TW" sz="1200" dirty="0" smtClean="0"/>
              <a:t> "--project"</a:t>
            </a:r>
            <a:r>
              <a:rPr lang="zh-TW" altLang="en-US" sz="1200" dirty="0" smtClean="0"/>
              <a:t> </a:t>
            </a:r>
            <a:r>
              <a:rPr lang="en-US" altLang="zh-TW" sz="1200" dirty="0" smtClean="0"/>
              <a:t>"D:\EEPCore5\EEPWebClient.Core\EEPWebClient.Core.csproj“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dirty="0" smtClean="0"/>
              <a:t>C:\Users\menphis&gt;</a:t>
            </a:r>
            <a:r>
              <a:rPr lang="en-US" altLang="zh-TW" sz="1200" dirty="0" err="1" smtClean="0"/>
              <a:t>dotnet</a:t>
            </a:r>
            <a:r>
              <a:rPr lang="en-US" altLang="zh-TW" sz="1200" dirty="0" smtClean="0"/>
              <a:t> "run"  "--project" "D:\EEPCore5\EEPWebClient.Core\EEPWebClient.Core.csproj"</a:t>
            </a:r>
            <a:endParaRPr lang="zh-TW" altLang="en-US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sz="1200" dirty="0" smtClean="0"/>
          </a:p>
          <a:p>
            <a:r>
              <a:rPr lang="en-US" altLang="zh-TW" sz="1200" dirty="0" smtClean="0"/>
              <a:t/>
            </a:r>
            <a:br>
              <a:rPr lang="en-US" altLang="zh-TW" sz="1200" dirty="0" smtClean="0"/>
            </a:br>
            <a:r>
              <a:rPr lang="en-US" altLang="zh-TW" sz="1200" dirty="0" smtClean="0"/>
              <a:t>CD D:\EEPCore5\EEPWebClient.Core</a:t>
            </a:r>
            <a:br>
              <a:rPr lang="en-US" altLang="zh-TW" sz="1200" dirty="0" smtClean="0"/>
            </a:br>
            <a:r>
              <a:rPr lang="en-US" altLang="zh-TW" sz="1200" dirty="0" smtClean="0"/>
              <a:t>D:\EEPNetCore3\EEPWebClient.Core\</a:t>
            </a:r>
            <a:r>
              <a:rPr lang="en-US" altLang="zh-TW" dirty="0" smtClean="0"/>
              <a:t>bin\Debug\netcoreapp3.1\EEPWebClient.Core.dll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D86B4-313A-4016-9628-CA97E40BE79C}" type="slidenum">
              <a:rPr lang="zh-TW" altLang="en-US" smtClean="0"/>
              <a:pPr/>
              <a:t>33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D86B4-313A-4016-9628-CA97E40BE79C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D86B4-313A-4016-9628-CA97E40BE79C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D86B4-313A-4016-9628-CA97E40BE79C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D86B4-313A-4016-9628-CA97E40BE79C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D86B4-313A-4016-9628-CA97E40BE79C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D86B4-313A-4016-9628-CA97E40BE79C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D86B4-313A-4016-9628-CA97E40BE79C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刪除</a:t>
            </a:r>
            <a:r>
              <a:rPr lang="en-US" altLang="zh-TW" dirty="0" smtClean="0"/>
              <a:t>word/</a:t>
            </a:r>
            <a:r>
              <a:rPr lang="zh-TW" altLang="en-US" dirty="0" smtClean="0"/>
              <a:t>報價單全部、員工資料表</a:t>
            </a:r>
            <a:endParaRPr lang="en-US" altLang="zh-TW" dirty="0" smtClean="0"/>
          </a:p>
          <a:p>
            <a:r>
              <a:rPr lang="zh-TW" altLang="en-US" dirty="0" smtClean="0"/>
              <a:t>產品資料表留保留資料、客戶資料表保留資料</a:t>
            </a:r>
            <a:r>
              <a:rPr lang="zh-TW" altLang="en-US" smtClean="0"/>
              <a:t>、訂貨單保留資料、</a:t>
            </a:r>
            <a:r>
              <a:rPr lang="zh-TW" altLang="en-US" dirty="0" smtClean="0"/>
              <a:t>應徵人員</a:t>
            </a:r>
            <a:r>
              <a:rPr lang="zh-TW" altLang="en-US" smtClean="0"/>
              <a:t>基本資料表保留資料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9D86B4-313A-4016-9628-CA97E40BE79C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197657" y="1960931"/>
            <a:ext cx="5650085" cy="1102519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00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4187094" y="3208637"/>
            <a:ext cx="3744416" cy="432048"/>
          </a:xfr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026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3395" y="240490"/>
            <a:ext cx="1221640" cy="4988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標題及直排文字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891996"/>
            <a:ext cx="8229600" cy="3394472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2021/8/18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1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及物件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55" y="-40858"/>
            <a:ext cx="8229600" cy="857250"/>
          </a:xfrm>
        </p:spPr>
        <p:txBody>
          <a:bodyPr>
            <a:normAutofit/>
          </a:bodyPr>
          <a:lstStyle>
            <a:lvl1pPr algn="l">
              <a:defRPr sz="3600" b="1">
                <a:solidFill>
                  <a:srgbClr val="FFFF00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  <a:lvl2pPr>
              <a:defRPr>
                <a:latin typeface="微軟正黑體" pitchFamily="34" charset="-120"/>
                <a:ea typeface="微軟正黑體" pitchFamily="34" charset="-120"/>
              </a:defRPr>
            </a:lvl2pPr>
            <a:lvl3pPr>
              <a:defRPr>
                <a:latin typeface="微軟正黑體" pitchFamily="34" charset="-120"/>
                <a:ea typeface="微軟正黑體" pitchFamily="34" charset="-120"/>
              </a:defRPr>
            </a:lvl3pPr>
            <a:lvl4pPr>
              <a:defRPr>
                <a:latin typeface="微軟正黑體" pitchFamily="34" charset="-120"/>
                <a:ea typeface="微軟正黑體" pitchFamily="34" charset="-120"/>
              </a:defRPr>
            </a:lvl4pPr>
            <a:lvl5pPr>
              <a:defRPr>
                <a:latin typeface="微軟正黑體" pitchFamily="34" charset="-120"/>
                <a:ea typeface="微軟正黑體" pitchFamily="34" charset="-12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2021/8/18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9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  <p:sp>
        <p:nvSpPr>
          <p:cNvPr id="10" name="文字方塊 9"/>
          <p:cNvSpPr txBox="1"/>
          <p:nvPr/>
        </p:nvSpPr>
        <p:spPr>
          <a:xfrm>
            <a:off x="44896" y="4803998"/>
            <a:ext cx="2510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0" dirty="0" err="1" smtClean="0">
                <a:solidFill>
                  <a:srgbClr val="F1CBEB"/>
                </a:solidFill>
                <a:latin typeface="微軟正黑體" pitchFamily="34" charset="-120"/>
                <a:ea typeface="微軟正黑體" pitchFamily="34" charset="-120"/>
              </a:rPr>
              <a:t>EEP.Net</a:t>
            </a:r>
            <a:r>
              <a:rPr lang="en-US" altLang="zh-TW" sz="1400" b="0" dirty="0" smtClean="0">
                <a:solidFill>
                  <a:srgbClr val="F1CBEB"/>
                </a:solidFill>
                <a:latin typeface="微軟正黑體" pitchFamily="34" charset="-120"/>
                <a:ea typeface="微軟正黑體" pitchFamily="34" charset="-120"/>
              </a:rPr>
              <a:t> Core</a:t>
            </a:r>
            <a:r>
              <a:rPr lang="zh-TW" altLang="zh-TW" sz="1400" b="0" dirty="0" smtClean="0">
                <a:solidFill>
                  <a:srgbClr val="F1CBEB"/>
                </a:solidFill>
                <a:latin typeface="微軟正黑體" pitchFamily="34" charset="-120"/>
                <a:ea typeface="微軟正黑體" pitchFamily="34" charset="-120"/>
              </a:rPr>
              <a:t>線上產品發表會</a:t>
            </a:r>
            <a:endParaRPr lang="zh-TW" altLang="en-US" sz="1400" b="0" dirty="0">
              <a:solidFill>
                <a:srgbClr val="F1CBEB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15616" y="2198266"/>
            <a:ext cx="7772400" cy="1021556"/>
          </a:xfr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zh-TW" altLang="en-US" sz="4400" b="1" kern="12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  <a:cs typeface="+mj-cs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48965" y="3029866"/>
            <a:ext cx="8398775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兩項物件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65056" y="-11796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48965" y="891996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0" y="891996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2021/8/18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9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725" y="808219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12725" y="1288039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500557" y="808219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500557" y="1288039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2021/8/18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1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只有標題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2021/8/18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2021/8/18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9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2021/8/18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2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2021/8/18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0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95536" y="-2053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EAD13-0566-4C6C-97E7-55F17F24B09F}" type="datetimeFigureOut">
              <a:rPr lang="zh-TW" altLang="en-US" smtClean="0"/>
              <a:pPr/>
              <a:t>2021/8/18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圖片 6" descr="訊光logo3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51520" y="4785088"/>
            <a:ext cx="1080120" cy="270938"/>
          </a:xfrm>
          <a:prstGeom prst="rect">
            <a:avLst/>
          </a:prstGeom>
        </p:spPr>
      </p:pic>
      <p:sp>
        <p:nvSpPr>
          <p:cNvPr id="8" name="文字方塊 7"/>
          <p:cNvSpPr txBox="1"/>
          <p:nvPr/>
        </p:nvSpPr>
        <p:spPr>
          <a:xfrm>
            <a:off x="1309449" y="4811221"/>
            <a:ext cx="1366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>
                <a:solidFill>
                  <a:schemeClr val="bg1">
                    <a:lumMod val="75000"/>
                  </a:schemeClr>
                </a:solidFill>
                <a:latin typeface="+mj-lt"/>
                <a:ea typeface="Meiryo" pitchFamily="34" charset="-128"/>
                <a:cs typeface="Times New Roman" pitchFamily="18" charset="0"/>
              </a:rPr>
              <a:t>www.infolight.com</a:t>
            </a:r>
            <a:endParaRPr lang="zh-TW" altLang="en-US" sz="1200" dirty="0">
              <a:solidFill>
                <a:schemeClr val="bg1">
                  <a:lumMod val="75000"/>
                </a:schemeClr>
              </a:solidFill>
              <a:latin typeface="+mj-lt"/>
              <a:ea typeface="Meiryo" pitchFamily="34" charset="-128"/>
              <a:cs typeface="Times New Roman" pitchFamily="18" charset="0"/>
            </a:endParaRPr>
          </a:p>
        </p:txBody>
      </p:sp>
      <p:pic>
        <p:nvPicPr>
          <p:cNvPr id="9" name="Picture 2" descr="D:\INFOLIGHT_E\01.公司相關\LOGO\訊光logo4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778805" y="128470"/>
            <a:ext cx="1221640" cy="49880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FFFF00"/>
          </a:solidFill>
          <a:latin typeface="微軟正黑體" pitchFamily="34" charset="-120"/>
          <a:ea typeface="微軟正黑體" pitchFamily="34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微軟正黑體" pitchFamily="34" charset="-120"/>
          <a:ea typeface="微軟正黑體" pitchFamily="34" charset="-12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微軟正黑體" pitchFamily="34" charset="-120"/>
          <a:ea typeface="微軟正黑體" pitchFamily="34" charset="-12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微軟正黑體" pitchFamily="34" charset="-120"/>
          <a:ea typeface="微軟正黑體" pitchFamily="34" charset="-12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微軟正黑體" pitchFamily="34" charset="-120"/>
          <a:ea typeface="微軟正黑體" pitchFamily="34" charset="-12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微軟正黑體" pitchFamily="34" charset="-120"/>
          <a:ea typeface="微軟正黑體" pitchFamily="34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ocalhost:5001/design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3.xml"/><Relationship Id="rId4" Type="http://schemas.openxmlformats.org/officeDocument/2006/relationships/slide" Target="slide3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ctrTitle"/>
          </p:nvPr>
        </p:nvSpPr>
        <p:spPr>
          <a:xfrm>
            <a:off x="3059832" y="1995686"/>
            <a:ext cx="4896544" cy="1102519"/>
          </a:xfrm>
        </p:spPr>
        <p:txBody>
          <a:bodyPr>
            <a:normAutofit/>
          </a:bodyPr>
          <a:lstStyle/>
          <a:p>
            <a:pPr algn="ctr"/>
            <a:r>
              <a:rPr lang="en-US" altLang="zh-TW" sz="3000" dirty="0" smtClean="0"/>
              <a:t>All New </a:t>
            </a:r>
            <a:r>
              <a:rPr lang="en-US" altLang="zh-TW" sz="3000" dirty="0" err="1" smtClean="0"/>
              <a:t>EEP.Net</a:t>
            </a:r>
            <a:r>
              <a:rPr lang="en-US" altLang="zh-TW" sz="3000" dirty="0" smtClean="0"/>
              <a:t> Core</a:t>
            </a:r>
            <a:endParaRPr lang="zh-TW" altLang="en-US" sz="3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副標題 6"/>
          <p:cNvSpPr>
            <a:spLocks noGrp="1"/>
          </p:cNvSpPr>
          <p:nvPr>
            <p:ph type="subTitle" idx="1"/>
          </p:nvPr>
        </p:nvSpPr>
        <p:spPr>
          <a:xfrm>
            <a:off x="5940152" y="3291830"/>
            <a:ext cx="2664296" cy="1314450"/>
          </a:xfrm>
        </p:spPr>
        <p:txBody>
          <a:bodyPr/>
          <a:lstStyle/>
          <a:p>
            <a:pPr algn="l"/>
            <a:r>
              <a:rPr lang="zh-TW" altLang="zh-TW" sz="1600" dirty="0" smtClean="0"/>
              <a:t>蘇文瑞</a:t>
            </a:r>
            <a:r>
              <a:rPr lang="en-US" altLang="zh-TW" sz="1600" dirty="0" smtClean="0"/>
              <a:t>/</a:t>
            </a:r>
            <a:r>
              <a:rPr lang="zh-TW" altLang="zh-TW" sz="1600" dirty="0" smtClean="0"/>
              <a:t>訊光</a:t>
            </a:r>
            <a:r>
              <a:rPr lang="zh-TW" altLang="en-US" sz="1600" dirty="0" smtClean="0"/>
              <a:t>產品</a:t>
            </a:r>
            <a:r>
              <a:rPr lang="zh-TW" altLang="zh-TW" sz="1600" dirty="0" smtClean="0"/>
              <a:t>經理</a:t>
            </a:r>
            <a:endParaRPr lang="en-US" altLang="zh-TW" sz="1600" dirty="0"/>
          </a:p>
        </p:txBody>
      </p:sp>
      <p:sp>
        <p:nvSpPr>
          <p:cNvPr id="8" name="文字方塊 7"/>
          <p:cNvSpPr txBox="1"/>
          <p:nvPr/>
        </p:nvSpPr>
        <p:spPr>
          <a:xfrm>
            <a:off x="3059832" y="1310030"/>
            <a:ext cx="489654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TW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EEP.Net</a:t>
            </a:r>
            <a:r>
              <a:rPr lang="en-US" altLang="zh-TW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 Core</a:t>
            </a:r>
            <a:r>
              <a:rPr lang="zh-TW" altLang="zh-TW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線上產品發表會</a:t>
            </a:r>
            <a:endParaRPr lang="zh-TW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496" y="-92546"/>
            <a:ext cx="6707088" cy="8572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 sz="3200" b="1" dirty="0" smtClean="0"/>
              <a:t>EEP.NET Core </a:t>
            </a:r>
            <a:r>
              <a:rPr lang="zh-TW" altLang="en-US" sz="3200" b="1" dirty="0" smtClean="0"/>
              <a:t>開發實作</a:t>
            </a:r>
            <a:endParaRPr lang="zh-TW" altLang="en-US" sz="3200" b="1" dirty="0"/>
          </a:p>
        </p:txBody>
      </p:sp>
      <p:pic>
        <p:nvPicPr>
          <p:cNvPr id="5" name="圖片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5720" y="2196700"/>
            <a:ext cx="4857752" cy="2303876"/>
          </a:xfrm>
          <a:prstGeom prst="rect">
            <a:avLst/>
          </a:prstGeom>
        </p:spPr>
      </p:pic>
      <p:sp>
        <p:nvSpPr>
          <p:cNvPr id="8" name="文字方塊 7"/>
          <p:cNvSpPr txBox="1"/>
          <p:nvPr/>
        </p:nvSpPr>
        <p:spPr>
          <a:xfrm>
            <a:off x="142843" y="1071552"/>
            <a:ext cx="8715437" cy="4001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err="1" smtClean="0"/>
              <a:t>dotnet</a:t>
            </a:r>
            <a:r>
              <a:rPr lang="en-US" altLang="zh-TW" sz="2000" dirty="0" smtClean="0"/>
              <a:t> run  --project D:\</a:t>
            </a:r>
            <a:r>
              <a:rPr lang="en-US" altLang="zh-TW" dirty="0" smtClean="0"/>
              <a:t>EEPCore5\EEPWebClient.Core\EEPWebClient.Core.csproj</a:t>
            </a:r>
            <a:endParaRPr lang="zh-TW" altLang="en-US" sz="2000" dirty="0" smtClean="0"/>
          </a:p>
        </p:txBody>
      </p:sp>
      <p:sp>
        <p:nvSpPr>
          <p:cNvPr id="9" name="文字方塊 8"/>
          <p:cNvSpPr txBox="1"/>
          <p:nvPr/>
        </p:nvSpPr>
        <p:spPr>
          <a:xfrm>
            <a:off x="214282" y="1875230"/>
            <a:ext cx="2980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hlinkClick r:id="rId4"/>
              </a:rPr>
              <a:t>https://localhost:5001/design</a:t>
            </a:r>
            <a:endParaRPr lang="zh-TW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07504" y="2787774"/>
            <a:ext cx="7488832" cy="187220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1406" y="751791"/>
            <a:ext cx="8533042" cy="196397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496" y="-40858"/>
            <a:ext cx="8229600" cy="8572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z="3200" b="1" dirty="0" smtClean="0"/>
              <a:t>以</a:t>
            </a:r>
            <a:r>
              <a:rPr lang="en-US" altLang="zh-TW" sz="3200" b="1" dirty="0" smtClean="0"/>
              <a:t>EEP</a:t>
            </a:r>
            <a:r>
              <a:rPr lang="zh-TW" altLang="en-US" sz="3200" b="1" dirty="0" smtClean="0"/>
              <a:t>精靈開發 單檔</a:t>
            </a:r>
            <a:r>
              <a:rPr lang="en-US" altLang="zh-TW" sz="3200" b="1" dirty="0" smtClean="0"/>
              <a:t>-</a:t>
            </a:r>
            <a:r>
              <a:rPr lang="zh-TW" altLang="en-US" sz="3200" b="1" dirty="0" smtClean="0"/>
              <a:t>客戶資料維護</a:t>
            </a:r>
            <a:endParaRPr lang="zh-TW" altLang="en-US" sz="32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6610" y="820396"/>
            <a:ext cx="2449572" cy="1679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066" y="927553"/>
            <a:ext cx="1957126" cy="1459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2940340"/>
            <a:ext cx="208823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向右箭號 9"/>
          <p:cNvSpPr/>
          <p:nvPr/>
        </p:nvSpPr>
        <p:spPr>
          <a:xfrm>
            <a:off x="3571868" y="1409759"/>
            <a:ext cx="71210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文字方塊 11"/>
          <p:cNvSpPr txBox="1"/>
          <p:nvPr/>
        </p:nvSpPr>
        <p:spPr>
          <a:xfrm>
            <a:off x="178946" y="1419622"/>
            <a:ext cx="110690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Server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端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166445" y="3286419"/>
            <a:ext cx="87716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網頁端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981131"/>
            <a:ext cx="2039044" cy="144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112" y="2859782"/>
            <a:ext cx="1855736" cy="112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15616" y="2901964"/>
            <a:ext cx="1800200" cy="1125149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sp>
        <p:nvSpPr>
          <p:cNvPr id="11" name="向右箭號 10"/>
          <p:cNvSpPr/>
          <p:nvPr/>
        </p:nvSpPr>
        <p:spPr>
          <a:xfrm>
            <a:off x="2699792" y="3295250"/>
            <a:ext cx="72008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文字方塊 16"/>
          <p:cNvSpPr txBox="1"/>
          <p:nvPr/>
        </p:nvSpPr>
        <p:spPr>
          <a:xfrm flipH="1">
            <a:off x="6804248" y="2407989"/>
            <a:ext cx="1811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400" dirty="0" smtClean="0"/>
              <a:t>實際程式檔案</a:t>
            </a:r>
            <a:endParaRPr lang="zh-TW" altLang="en-US" sz="1400" dirty="0"/>
          </a:p>
        </p:txBody>
      </p:sp>
      <p:sp>
        <p:nvSpPr>
          <p:cNvPr id="18" name="文字方塊 17"/>
          <p:cNvSpPr txBox="1"/>
          <p:nvPr/>
        </p:nvSpPr>
        <p:spPr>
          <a:xfrm flipH="1">
            <a:off x="5868144" y="4083918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400" dirty="0" smtClean="0"/>
              <a:t>實際程式檔案</a:t>
            </a:r>
            <a:endParaRPr lang="zh-TW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496" y="-92546"/>
            <a:ext cx="8229600" cy="8572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z="3200" b="1" dirty="0" smtClean="0"/>
              <a:t>設計階段瀏覽客戶資料維護</a:t>
            </a:r>
            <a:endParaRPr lang="zh-TW" altLang="en-US" sz="3200" b="1" dirty="0"/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43558"/>
            <a:ext cx="6912768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496" y="-40858"/>
            <a:ext cx="8229600" cy="857250"/>
          </a:xfrm>
        </p:spPr>
        <p:txBody>
          <a:bodyPr>
            <a:normAutofit/>
          </a:bodyPr>
          <a:lstStyle/>
          <a:p>
            <a:r>
              <a:rPr lang="zh-TW" altLang="en-US" sz="3200" b="1" dirty="0" smtClean="0"/>
              <a:t>使用</a:t>
            </a:r>
            <a:r>
              <a:rPr lang="en-US" altLang="zh-TW" sz="3200" b="1" dirty="0" err="1" smtClean="0"/>
              <a:t>iCoder</a:t>
            </a:r>
            <a:r>
              <a:rPr lang="zh-TW" altLang="en-US" sz="3200" b="1" dirty="0" smtClean="0"/>
              <a:t>精靈開發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79512" y="843558"/>
            <a:ext cx="8229600" cy="3394472"/>
          </a:xfrm>
        </p:spPr>
        <p:txBody>
          <a:bodyPr>
            <a:normAutofit/>
          </a:bodyPr>
          <a:lstStyle/>
          <a:p>
            <a:r>
              <a:rPr lang="zh-TW" altLang="en-US" sz="2400" dirty="0" smtClean="0">
                <a:solidFill>
                  <a:schemeClr val="tx1"/>
                </a:solidFill>
              </a:rPr>
              <a:t>產品資料表</a:t>
            </a:r>
            <a:r>
              <a:rPr lang="en-US" altLang="zh-TW" sz="2400" dirty="0" smtClean="0">
                <a:solidFill>
                  <a:schemeClr val="tx1"/>
                </a:solidFill>
              </a:rPr>
              <a:t>/</a:t>
            </a:r>
            <a:r>
              <a:rPr lang="zh-TW" altLang="en-US" sz="2400" dirty="0" smtClean="0">
                <a:solidFill>
                  <a:schemeClr val="tx1"/>
                </a:solidFill>
              </a:rPr>
              <a:t>匯入有標籤</a:t>
            </a:r>
            <a:r>
              <a:rPr lang="en-US" altLang="zh-TW" sz="2400" dirty="0" smtClean="0">
                <a:solidFill>
                  <a:schemeClr val="tx1"/>
                </a:solidFill>
              </a:rPr>
              <a:t>word</a:t>
            </a:r>
          </a:p>
          <a:p>
            <a:r>
              <a:rPr lang="zh-TW" altLang="en-US" sz="2400" dirty="0" smtClean="0">
                <a:solidFill>
                  <a:schemeClr val="tx1"/>
                </a:solidFill>
              </a:rPr>
              <a:t>員工資料表</a:t>
            </a:r>
            <a:r>
              <a:rPr lang="en-US" altLang="zh-TW" sz="2400" dirty="0" smtClean="0">
                <a:solidFill>
                  <a:schemeClr val="tx1"/>
                </a:solidFill>
              </a:rPr>
              <a:t>/</a:t>
            </a:r>
            <a:r>
              <a:rPr lang="zh-TW" altLang="en-US" sz="2400" dirty="0" smtClean="0">
                <a:solidFill>
                  <a:schemeClr val="tx1"/>
                </a:solidFill>
              </a:rPr>
              <a:t>匯入無標籤</a:t>
            </a:r>
            <a:r>
              <a:rPr lang="en-US" altLang="zh-TW" sz="2400" dirty="0" smtClean="0">
                <a:solidFill>
                  <a:schemeClr val="tx1"/>
                </a:solidFill>
              </a:rPr>
              <a:t>word/</a:t>
            </a:r>
            <a:r>
              <a:rPr lang="zh-TW" altLang="en-US" sz="2400" dirty="0" smtClean="0">
                <a:solidFill>
                  <a:schemeClr val="tx1"/>
                </a:solidFill>
              </a:rPr>
              <a:t>匯入員工資料</a:t>
            </a:r>
            <a:endParaRPr lang="en-US" altLang="zh-TW" sz="2400" dirty="0" smtClean="0">
              <a:solidFill>
                <a:schemeClr val="tx1"/>
              </a:solidFill>
            </a:endParaRPr>
          </a:p>
          <a:p>
            <a:r>
              <a:rPr lang="zh-TW" altLang="en-US" sz="2400" dirty="0" smtClean="0">
                <a:solidFill>
                  <a:schemeClr val="tx1"/>
                </a:solidFill>
              </a:rPr>
              <a:t>應徵人員基本資料表</a:t>
            </a:r>
            <a:r>
              <a:rPr lang="en-US" altLang="zh-TW" sz="2400" dirty="0" smtClean="0">
                <a:solidFill>
                  <a:schemeClr val="tx1"/>
                </a:solidFill>
              </a:rPr>
              <a:t>/</a:t>
            </a:r>
            <a:r>
              <a:rPr lang="zh-TW" altLang="en-US" sz="2400" dirty="0" smtClean="0">
                <a:solidFill>
                  <a:schemeClr val="tx1"/>
                </a:solidFill>
              </a:rPr>
              <a:t>匯入有標籤</a:t>
            </a:r>
            <a:r>
              <a:rPr lang="en-US" altLang="zh-TW" sz="2400" dirty="0" smtClean="0">
                <a:solidFill>
                  <a:schemeClr val="tx1"/>
                </a:solidFill>
              </a:rPr>
              <a:t>word/</a:t>
            </a:r>
            <a:r>
              <a:rPr lang="zh-TW" altLang="en-US" sz="2400" dirty="0" smtClean="0">
                <a:solidFill>
                  <a:schemeClr val="tx1"/>
                </a:solidFill>
              </a:rPr>
              <a:t>匯入應徵人員資料</a:t>
            </a:r>
            <a:endParaRPr lang="en-US" altLang="zh-TW" sz="2400" dirty="0" smtClean="0">
              <a:solidFill>
                <a:schemeClr val="tx1"/>
              </a:solidFill>
            </a:endParaRPr>
          </a:p>
          <a:p>
            <a:r>
              <a:rPr lang="zh-TW" altLang="en-US" sz="2400" dirty="0" smtClean="0">
                <a:solidFill>
                  <a:schemeClr val="tx1"/>
                </a:solidFill>
              </a:rPr>
              <a:t>報價單</a:t>
            </a:r>
            <a:r>
              <a:rPr lang="en-US" altLang="zh-TW" sz="2400" dirty="0" smtClean="0">
                <a:solidFill>
                  <a:schemeClr val="tx1"/>
                </a:solidFill>
              </a:rPr>
              <a:t>/</a:t>
            </a:r>
            <a:r>
              <a:rPr lang="zh-TW" altLang="en-US" sz="2400" dirty="0" smtClean="0">
                <a:solidFill>
                  <a:schemeClr val="tx1"/>
                </a:solidFill>
              </a:rPr>
              <a:t>無標籤匯入</a:t>
            </a:r>
            <a:r>
              <a:rPr lang="en-US" altLang="zh-TW" sz="2400" dirty="0" smtClean="0">
                <a:solidFill>
                  <a:schemeClr val="tx1"/>
                </a:solidFill>
              </a:rPr>
              <a:t>word/</a:t>
            </a:r>
            <a:r>
              <a:rPr lang="zh-TW" altLang="en-US" sz="2400" dirty="0" smtClean="0">
                <a:solidFill>
                  <a:schemeClr val="tx1"/>
                </a:solidFill>
              </a:rPr>
              <a:t>匯入報價單資料</a:t>
            </a:r>
            <a:r>
              <a:rPr lang="en-US" altLang="zh-TW" sz="2400" dirty="0" smtClean="0">
                <a:solidFill>
                  <a:schemeClr val="tx1"/>
                </a:solidFill>
              </a:rPr>
              <a:t>/</a:t>
            </a:r>
            <a:r>
              <a:rPr lang="zh-TW" altLang="en-US" sz="2400" dirty="0" smtClean="0">
                <a:solidFill>
                  <a:schemeClr val="tx1"/>
                </a:solidFill>
              </a:rPr>
              <a:t>匯入報價單明細資料</a:t>
            </a:r>
            <a:endParaRPr lang="en-US" altLang="zh-TW" sz="2400" dirty="0" smtClean="0">
              <a:solidFill>
                <a:schemeClr val="tx1"/>
              </a:solidFill>
            </a:endParaRPr>
          </a:p>
          <a:p>
            <a:r>
              <a:rPr lang="zh-TW" altLang="en-US" sz="2400" dirty="0" smtClean="0">
                <a:solidFill>
                  <a:schemeClr val="tx1"/>
                </a:solidFill>
              </a:rPr>
              <a:t>訂貨單</a:t>
            </a:r>
            <a:r>
              <a:rPr lang="en-US" altLang="zh-TW" sz="2400" dirty="0" smtClean="0">
                <a:solidFill>
                  <a:schemeClr val="tx1"/>
                </a:solidFill>
              </a:rPr>
              <a:t>/</a:t>
            </a:r>
            <a:r>
              <a:rPr lang="zh-TW" altLang="en-US" sz="2400" dirty="0" smtClean="0">
                <a:solidFill>
                  <a:schemeClr val="tx1"/>
                </a:solidFill>
              </a:rPr>
              <a:t>無標籤匯入</a:t>
            </a:r>
            <a:r>
              <a:rPr lang="en-US" altLang="zh-TW" sz="2400" dirty="0" smtClean="0">
                <a:solidFill>
                  <a:schemeClr val="tx1"/>
                </a:solidFill>
              </a:rPr>
              <a:t>word/</a:t>
            </a:r>
            <a:r>
              <a:rPr lang="zh-TW" altLang="en-US" sz="2400" dirty="0" smtClean="0">
                <a:solidFill>
                  <a:schemeClr val="tx1"/>
                </a:solidFill>
              </a:rPr>
              <a:t>匯入訂貨單資料</a:t>
            </a:r>
            <a:r>
              <a:rPr lang="en-US" altLang="zh-TW" sz="2400" dirty="0" smtClean="0">
                <a:solidFill>
                  <a:schemeClr val="tx1"/>
                </a:solidFill>
              </a:rPr>
              <a:t>/</a:t>
            </a:r>
            <a:r>
              <a:rPr lang="zh-TW" altLang="en-US" sz="2400" dirty="0" smtClean="0">
                <a:solidFill>
                  <a:schemeClr val="tx1"/>
                </a:solidFill>
              </a:rPr>
              <a:t>匯入訂貨單明細資料</a:t>
            </a:r>
            <a:r>
              <a:rPr lang="en-US" altLang="zh-TW" sz="2400" dirty="0" smtClean="0">
                <a:solidFill>
                  <a:schemeClr val="tx1"/>
                </a:solidFill>
              </a:rPr>
              <a:t>/</a:t>
            </a:r>
            <a:r>
              <a:rPr lang="zh-TW" altLang="en-US" sz="2400" dirty="0" smtClean="0">
                <a:solidFill>
                  <a:schemeClr val="tx1"/>
                </a:solidFill>
              </a:rPr>
              <a:t>匯入訂單統計表</a:t>
            </a:r>
            <a:r>
              <a:rPr lang="en-US" altLang="zh-TW" sz="2400" dirty="0" smtClean="0">
                <a:solidFill>
                  <a:schemeClr val="tx1"/>
                </a:solidFill>
              </a:rPr>
              <a:t>.</a:t>
            </a:r>
            <a:r>
              <a:rPr lang="en-US" altLang="zh-TW" sz="2400" dirty="0" err="1" smtClean="0">
                <a:solidFill>
                  <a:schemeClr val="tx1"/>
                </a:solidFill>
              </a:rPr>
              <a:t>xlsx</a:t>
            </a:r>
            <a:endParaRPr lang="en-US" altLang="zh-TW" sz="2400" dirty="0" smtClean="0">
              <a:solidFill>
                <a:schemeClr val="tx1"/>
              </a:solidFill>
            </a:endParaRPr>
          </a:p>
          <a:p>
            <a:endParaRPr lang="en-US" altLang="zh-TW" sz="2000" dirty="0" smtClean="0">
              <a:solidFill>
                <a:schemeClr val="tx1"/>
              </a:solidFill>
            </a:endParaRPr>
          </a:p>
          <a:p>
            <a:endParaRPr lang="zh-TW" alt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111" y="-79236"/>
            <a:ext cx="8229600" cy="8572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 sz="3200" dirty="0"/>
              <a:t>Word</a:t>
            </a:r>
            <a:r>
              <a:rPr lang="zh-TW" altLang="en-US" sz="3200" dirty="0"/>
              <a:t>表單</a:t>
            </a:r>
            <a:r>
              <a:rPr lang="en-US" altLang="zh-TW" sz="3200" dirty="0"/>
              <a:t>(</a:t>
            </a:r>
            <a:r>
              <a:rPr lang="zh-TW" altLang="en-US" sz="3200" dirty="0"/>
              <a:t>訂貨單</a:t>
            </a:r>
            <a:r>
              <a:rPr lang="en-US" altLang="zh-TW" sz="3200" dirty="0"/>
              <a:t>)</a:t>
            </a:r>
            <a:endParaRPr lang="zh-TW" altLang="en-US" sz="3200" dirty="0"/>
          </a:p>
        </p:txBody>
      </p:sp>
      <p:sp>
        <p:nvSpPr>
          <p:cNvPr id="11" name="內容版面配置區 2">
            <a:extLst>
              <a:ext uri="{FF2B5EF4-FFF2-40B4-BE49-F238E27FC236}">
                <a16:creationId xmlns="" xmlns:a16="http://schemas.microsoft.com/office/drawing/2014/main" id="{82EB962E-3A17-4150-8763-5E16A948B3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1920" y="699542"/>
            <a:ext cx="3744416" cy="358672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/>
          <a:p>
            <a:r>
              <a:rPr lang="en-US" altLang="zh-TW" sz="1800" dirty="0" smtClean="0">
                <a:solidFill>
                  <a:srgbClr val="FFFF00"/>
                </a:solidFill>
              </a:rPr>
              <a:t>&lt;AUTO</a:t>
            </a:r>
            <a:r>
              <a:rPr lang="en-US" altLang="zh-TW" sz="1800" dirty="0">
                <a:solidFill>
                  <a:srgbClr val="FFFF00"/>
                </a:solidFill>
              </a:rPr>
              <a:t>:</a:t>
            </a:r>
            <a:r>
              <a:rPr lang="en-US" altLang="zh-TW" sz="1800" dirty="0" smtClean="0">
                <a:solidFill>
                  <a:srgbClr val="FFFF00"/>
                </a:solidFill>
              </a:rPr>
              <a:t>'O'YYMM3&gt;</a:t>
            </a:r>
            <a:endParaRPr lang="en-US" altLang="zh-TW" sz="18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altLang="zh-TW" sz="1800" dirty="0"/>
              <a:t>       </a:t>
            </a:r>
            <a:r>
              <a:rPr lang="zh-TW" altLang="en-US" sz="1800" dirty="0"/>
              <a:t>自動編號 </a:t>
            </a:r>
            <a:r>
              <a:rPr lang="en-US" altLang="zh-TW" sz="1800" dirty="0"/>
              <a:t>'O'</a:t>
            </a:r>
            <a:r>
              <a:rPr lang="zh-TW" altLang="en-US" sz="1800" dirty="0"/>
              <a:t>開頭</a:t>
            </a:r>
            <a:r>
              <a:rPr lang="en-US" altLang="zh-TW" sz="1800" dirty="0"/>
              <a:t>,</a:t>
            </a:r>
            <a:r>
              <a:rPr lang="zh-TW" altLang="en-US" sz="1800" dirty="0"/>
              <a:t>年月</a:t>
            </a:r>
            <a:r>
              <a:rPr lang="en-US" altLang="zh-TW" sz="1800" dirty="0"/>
              <a:t>3</a:t>
            </a:r>
            <a:r>
              <a:rPr lang="zh-TW" altLang="en-US" sz="1800" dirty="0"/>
              <a:t>碼</a:t>
            </a:r>
            <a:endParaRPr lang="en-US" altLang="zh-TW" sz="1800" dirty="0"/>
          </a:p>
          <a:p>
            <a:r>
              <a:rPr lang="en-US" altLang="zh-TW" sz="1800" dirty="0" smtClean="0">
                <a:solidFill>
                  <a:srgbClr val="FFFF00"/>
                </a:solidFill>
              </a:rPr>
              <a:t>&lt;</a:t>
            </a:r>
            <a:r>
              <a:rPr lang="zh-TW" altLang="en-US" sz="1800" dirty="0" smtClean="0">
                <a:solidFill>
                  <a:srgbClr val="FFFF00"/>
                </a:solidFill>
              </a:rPr>
              <a:t>報價單</a:t>
            </a:r>
            <a:r>
              <a:rPr lang="en-US" altLang="zh-TW" sz="1800" dirty="0" smtClean="0">
                <a:solidFill>
                  <a:srgbClr val="FFFF00"/>
                </a:solidFill>
              </a:rPr>
              <a:t>&gt;</a:t>
            </a:r>
            <a:r>
              <a:rPr lang="zh-TW" altLang="en-US" sz="1800" dirty="0" smtClean="0">
                <a:solidFill>
                  <a:srgbClr val="FFFF00"/>
                </a:solidFill>
              </a:rPr>
              <a:t> </a:t>
            </a:r>
            <a:r>
              <a:rPr lang="zh-TW" altLang="en-US" sz="1800" dirty="0"/>
              <a:t>關聯開窗選單</a:t>
            </a:r>
            <a:endParaRPr lang="en-US" altLang="zh-TW" sz="1800" dirty="0"/>
          </a:p>
          <a:p>
            <a:r>
              <a:rPr lang="en-US" altLang="zh-TW" sz="1800" dirty="0" smtClean="0">
                <a:solidFill>
                  <a:srgbClr val="FFFF00"/>
                </a:solidFill>
              </a:rPr>
              <a:t>{…\</a:t>
            </a:r>
            <a:r>
              <a:rPr lang="en-US" altLang="zh-TW" sz="1800" dirty="0">
                <a:solidFill>
                  <a:srgbClr val="FFFF00"/>
                </a:solidFill>
              </a:rPr>
              <a:t>n…} </a:t>
            </a:r>
            <a:r>
              <a:rPr lang="zh-TW" altLang="en-US" sz="1800" dirty="0"/>
              <a:t>備註內容的預設</a:t>
            </a:r>
            <a:endParaRPr lang="en-US" altLang="zh-TW" sz="1800" dirty="0"/>
          </a:p>
          <a:p>
            <a:r>
              <a:rPr lang="en-US" altLang="zh-TW" sz="1800" dirty="0">
                <a:solidFill>
                  <a:srgbClr val="FFFF00"/>
                </a:solidFill>
              </a:rPr>
              <a:t>#[</a:t>
            </a:r>
            <a:r>
              <a:rPr lang="zh-TW" altLang="en-US" sz="1800" dirty="0">
                <a:solidFill>
                  <a:srgbClr val="FFFF00"/>
                </a:solidFill>
              </a:rPr>
              <a:t>統計年月</a:t>
            </a:r>
            <a:r>
              <a:rPr lang="en-US" altLang="zh-TW" sz="1800" dirty="0">
                <a:solidFill>
                  <a:srgbClr val="FFFF00"/>
                </a:solidFill>
              </a:rPr>
              <a:t>]=</a:t>
            </a:r>
            <a:r>
              <a:rPr lang="en-US" altLang="zh-TW" sz="1800" dirty="0" err="1">
                <a:solidFill>
                  <a:srgbClr val="FFFF00"/>
                </a:solidFill>
              </a:rPr>
              <a:t>dateToStr</a:t>
            </a:r>
            <a:r>
              <a:rPr lang="en-US" altLang="zh-TW" sz="1800" dirty="0">
                <a:solidFill>
                  <a:srgbClr val="FFFF00"/>
                </a:solidFill>
              </a:rPr>
              <a:t> ([</a:t>
            </a:r>
            <a:r>
              <a:rPr lang="zh-TW" altLang="en-US" sz="1800" dirty="0">
                <a:solidFill>
                  <a:srgbClr val="FFFF00"/>
                </a:solidFill>
              </a:rPr>
              <a:t>日期</a:t>
            </a:r>
            <a:r>
              <a:rPr lang="en-US" altLang="zh-TW" sz="1800" dirty="0">
                <a:solidFill>
                  <a:srgbClr val="FFFF00"/>
                </a:solidFill>
              </a:rPr>
              <a:t>],'</a:t>
            </a:r>
            <a:r>
              <a:rPr lang="en-US" altLang="zh-TW" sz="1800" dirty="0" err="1">
                <a:solidFill>
                  <a:srgbClr val="FFFF00"/>
                </a:solidFill>
              </a:rPr>
              <a:t>yyyyMM</a:t>
            </a:r>
            <a:r>
              <a:rPr lang="en-US" altLang="zh-TW" sz="1800" dirty="0">
                <a:solidFill>
                  <a:srgbClr val="FFFF00"/>
                </a:solidFill>
              </a:rPr>
              <a:t>')</a:t>
            </a:r>
          </a:p>
          <a:p>
            <a:pPr marL="0" indent="0">
              <a:buNone/>
            </a:pPr>
            <a:r>
              <a:rPr lang="zh-TW" altLang="en-US" sz="1800" dirty="0"/>
              <a:t>    </a:t>
            </a:r>
            <a:r>
              <a:rPr lang="zh-TW" altLang="en-US" sz="1800" dirty="0" smtClean="0"/>
              <a:t>  將</a:t>
            </a:r>
            <a:r>
              <a:rPr lang="zh-TW" altLang="en-US" sz="1800" dirty="0"/>
              <a:t>日期轉換為年度</a:t>
            </a:r>
            <a:r>
              <a:rPr lang="en-US" altLang="zh-TW" sz="1800" dirty="0"/>
              <a:t>+</a:t>
            </a:r>
            <a:r>
              <a:rPr lang="zh-TW" altLang="en-US" sz="1800" dirty="0"/>
              <a:t>月份格式</a:t>
            </a:r>
            <a:endParaRPr lang="en-US" altLang="zh-TW" sz="1800" dirty="0"/>
          </a:p>
          <a:p>
            <a:r>
              <a:rPr lang="zh-TW" altLang="en-US" sz="1800" dirty="0">
                <a:solidFill>
                  <a:srgbClr val="FFFF00"/>
                </a:solidFill>
              </a:rPr>
              <a:t>設定整批新增來源</a:t>
            </a:r>
            <a:r>
              <a:rPr lang="en-US" altLang="zh-TW" sz="1800" dirty="0">
                <a:solidFill>
                  <a:srgbClr val="FFFF00"/>
                </a:solidFill>
              </a:rPr>
              <a:t>: </a:t>
            </a:r>
            <a:r>
              <a:rPr lang="zh-TW" altLang="en-US" sz="1800" dirty="0">
                <a:solidFill>
                  <a:srgbClr val="FF0000"/>
                </a:solidFill>
              </a:rPr>
              <a:t>報價單明細</a:t>
            </a:r>
            <a:endParaRPr lang="en-US" altLang="zh-TW" sz="1800" dirty="0">
              <a:solidFill>
                <a:srgbClr val="FF0000"/>
              </a:solidFill>
            </a:endParaRPr>
          </a:p>
          <a:p>
            <a:r>
              <a:rPr lang="zh-TW" altLang="en-US" sz="1800" dirty="0">
                <a:solidFill>
                  <a:srgbClr val="FFFF00"/>
                </a:solidFill>
              </a:rPr>
              <a:t>設定來源欄位</a:t>
            </a:r>
            <a:r>
              <a:rPr lang="en-US" altLang="zh-TW" sz="1800" dirty="0">
                <a:solidFill>
                  <a:srgbClr val="FFFF00"/>
                </a:solidFill>
              </a:rPr>
              <a:t>: </a:t>
            </a:r>
            <a:r>
              <a:rPr lang="zh-TW" altLang="en-US" sz="1800" dirty="0"/>
              <a:t>報價單</a:t>
            </a:r>
            <a:r>
              <a:rPr lang="zh-TW" altLang="en-US" sz="1800" dirty="0" smtClean="0"/>
              <a:t>號</a:t>
            </a:r>
            <a:endParaRPr lang="en-US" altLang="zh-TW" sz="1800" dirty="0" smtClean="0"/>
          </a:p>
          <a:p>
            <a:r>
              <a:rPr lang="zh-TW" altLang="en-US" sz="1800" dirty="0" smtClean="0">
                <a:solidFill>
                  <a:srgbClr val="FFCC99"/>
                </a:solidFill>
              </a:rPr>
              <a:t>備註手動改為</a:t>
            </a:r>
            <a:r>
              <a:rPr lang="en-US" altLang="zh-TW" sz="1800" dirty="0" err="1" smtClean="0">
                <a:solidFill>
                  <a:srgbClr val="FFCC99"/>
                </a:solidFill>
              </a:rPr>
              <a:t>TextArea</a:t>
            </a:r>
            <a:r>
              <a:rPr lang="en-US" altLang="zh-TW" sz="1400" dirty="0" smtClean="0">
                <a:solidFill>
                  <a:srgbClr val="FFCC99"/>
                </a:solidFill>
              </a:rPr>
              <a:t>(</a:t>
            </a:r>
            <a:r>
              <a:rPr lang="zh-TW" altLang="en-US" sz="1400" dirty="0" smtClean="0">
                <a:solidFill>
                  <a:srgbClr val="FFCC99"/>
                </a:solidFill>
              </a:rPr>
              <a:t>修改欄位設定後按預覽，會自動存檔</a:t>
            </a:r>
            <a:endParaRPr lang="en-US" altLang="zh-TW" sz="1800" dirty="0" smtClean="0">
              <a:solidFill>
                <a:srgbClr val="FFCC99"/>
              </a:solidFill>
            </a:endParaRPr>
          </a:p>
          <a:p>
            <a:r>
              <a:rPr lang="en-US" altLang="zh-TW" sz="1800" dirty="0" smtClean="0">
                <a:solidFill>
                  <a:srgbClr val="FF0000"/>
                </a:solidFill>
              </a:rPr>
              <a:t>)</a:t>
            </a:r>
            <a:endParaRPr lang="en-US" altLang="zh-TW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zh-TW" sz="1800" dirty="0"/>
          </a:p>
          <a:p>
            <a:pPr marL="0" indent="0">
              <a:buNone/>
            </a:pPr>
            <a:endParaRPr lang="en-US" altLang="zh-TW" sz="1800" dirty="0"/>
          </a:p>
          <a:p>
            <a:pPr marL="0" indent="0">
              <a:buNone/>
            </a:pPr>
            <a:endParaRPr lang="en-US" altLang="zh-TW" sz="1800" dirty="0"/>
          </a:p>
        </p:txBody>
      </p:sp>
      <p:pic>
        <p:nvPicPr>
          <p:cNvPr id="4" name="圖片 3">
            <a:extLst>
              <a:ext uri="{FF2B5EF4-FFF2-40B4-BE49-F238E27FC236}">
                <a16:creationId xmlns="" xmlns:a16="http://schemas.microsoft.com/office/drawing/2014/main" id="{04F1A632-8AD7-44EB-AB40-64DA5E87A6A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4145132"/>
            <a:ext cx="5724128" cy="641196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71550"/>
            <a:ext cx="3600400" cy="323565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0788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55" y="-92546"/>
            <a:ext cx="8229600" cy="8572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 sz="3200" dirty="0"/>
              <a:t>Word</a:t>
            </a:r>
            <a:r>
              <a:rPr lang="zh-TW" altLang="en-US" sz="3200" dirty="0"/>
              <a:t>表單</a:t>
            </a:r>
            <a:r>
              <a:rPr lang="en-US" altLang="zh-TW" sz="3200" dirty="0"/>
              <a:t>(</a:t>
            </a:r>
            <a:r>
              <a:rPr lang="zh-TW" altLang="en-US" sz="3200" dirty="0"/>
              <a:t>軟體合約書</a:t>
            </a:r>
            <a:r>
              <a:rPr lang="en-US" altLang="zh-TW" sz="3200" dirty="0"/>
              <a:t>)</a:t>
            </a:r>
            <a:endParaRPr lang="zh-TW" altLang="en-US" sz="3200" dirty="0"/>
          </a:p>
        </p:txBody>
      </p:sp>
      <p:sp>
        <p:nvSpPr>
          <p:cNvPr id="11" name="內容版面配置區 2">
            <a:extLst>
              <a:ext uri="{FF2B5EF4-FFF2-40B4-BE49-F238E27FC236}">
                <a16:creationId xmlns="" xmlns:a16="http://schemas.microsoft.com/office/drawing/2014/main" id="{82EB962E-3A17-4150-8763-5E16A948B3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8064" y="771550"/>
            <a:ext cx="2448272" cy="345638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/>
          <a:p>
            <a:r>
              <a:rPr lang="zh-TW" altLang="en-US" sz="1400" dirty="0">
                <a:solidFill>
                  <a:srgbClr val="FFFF00"/>
                </a:solidFill>
              </a:rPr>
              <a:t>套表格式</a:t>
            </a:r>
            <a:r>
              <a:rPr lang="en-US" altLang="zh-TW" sz="1400" dirty="0">
                <a:solidFill>
                  <a:srgbClr val="FFFF00"/>
                </a:solidFill>
              </a:rPr>
              <a:t>: # …  :</a:t>
            </a:r>
            <a:r>
              <a:rPr lang="zh-TW" altLang="en-US" sz="1400" dirty="0">
                <a:solidFill>
                  <a:srgbClr val="FFFF00"/>
                </a:solidFill>
              </a:rPr>
              <a:t>欄位</a:t>
            </a:r>
            <a:r>
              <a:rPr lang="en-US" altLang="zh-TW" sz="1400" dirty="0">
                <a:solidFill>
                  <a:srgbClr val="FFFF00"/>
                </a:solidFill>
              </a:rPr>
              <a:t>@</a:t>
            </a:r>
          </a:p>
          <a:p>
            <a:pPr marL="0" indent="0">
              <a:buNone/>
            </a:pPr>
            <a:r>
              <a:rPr lang="zh-TW" altLang="en-US" sz="1400" dirty="0"/>
              <a:t>     </a:t>
            </a:r>
            <a:r>
              <a:rPr lang="en-US" altLang="zh-TW" sz="1400" dirty="0"/>
              <a:t>#</a:t>
            </a:r>
            <a:r>
              <a:rPr lang="zh-TW" altLang="en-US" sz="1400" dirty="0"/>
              <a:t>類型與其他</a:t>
            </a:r>
            <a:r>
              <a:rPr lang="en-US" altLang="zh-TW" sz="1400" dirty="0"/>
              <a:t>WORD</a:t>
            </a:r>
            <a:r>
              <a:rPr lang="zh-TW" altLang="en-US" sz="1400" dirty="0"/>
              <a:t>一樣</a:t>
            </a:r>
            <a:endParaRPr lang="en-US" altLang="zh-TW" sz="1400" dirty="0"/>
          </a:p>
          <a:p>
            <a:r>
              <a:rPr lang="en-US" altLang="zh-TW" sz="1400" dirty="0">
                <a:solidFill>
                  <a:srgbClr val="FFFF00"/>
                </a:solidFill>
              </a:rPr>
              <a:t>#KA AUTO:YYMM3</a:t>
            </a:r>
          </a:p>
          <a:p>
            <a:pPr marL="0" indent="0">
              <a:buNone/>
            </a:pPr>
            <a:r>
              <a:rPr lang="en-US" altLang="zh-TW" sz="1400" dirty="0">
                <a:solidFill>
                  <a:srgbClr val="FFFF00"/>
                </a:solidFill>
              </a:rPr>
              <a:t> </a:t>
            </a:r>
            <a:r>
              <a:rPr lang="en-US" altLang="zh-TW" sz="1400" dirty="0"/>
              <a:t>    </a:t>
            </a:r>
            <a:r>
              <a:rPr lang="zh-TW" altLang="en-US" sz="1400" dirty="0"/>
              <a:t>自動編號</a:t>
            </a:r>
            <a:r>
              <a:rPr lang="en-US" altLang="zh-TW" sz="1400" dirty="0"/>
              <a:t>:</a:t>
            </a:r>
            <a:r>
              <a:rPr lang="zh-TW" altLang="en-US" sz="1400" dirty="0"/>
              <a:t>年月</a:t>
            </a:r>
            <a:r>
              <a:rPr lang="en-US" altLang="zh-TW" sz="1400" dirty="0"/>
              <a:t>3</a:t>
            </a:r>
            <a:r>
              <a:rPr lang="zh-TW" altLang="en-US" sz="1400" dirty="0"/>
              <a:t>碼</a:t>
            </a:r>
            <a:endParaRPr lang="en-US" altLang="zh-TW" sz="1400" dirty="0"/>
          </a:p>
          <a:p>
            <a:r>
              <a:rPr lang="en-US" altLang="zh-TW" sz="1400" dirty="0">
                <a:solidFill>
                  <a:srgbClr val="FFFF00"/>
                </a:solidFill>
              </a:rPr>
              <a:t>#DE YYY</a:t>
            </a:r>
            <a:r>
              <a:rPr lang="zh-TW" altLang="en-US" sz="1400" dirty="0">
                <a:solidFill>
                  <a:srgbClr val="FFFF00"/>
                </a:solidFill>
              </a:rPr>
              <a:t>年</a:t>
            </a:r>
            <a:r>
              <a:rPr lang="en-US" altLang="zh-TW" sz="1400" dirty="0">
                <a:solidFill>
                  <a:srgbClr val="FFFF00"/>
                </a:solidFill>
              </a:rPr>
              <a:t>MM</a:t>
            </a:r>
            <a:r>
              <a:rPr lang="zh-TW" altLang="en-US" sz="1400" dirty="0">
                <a:solidFill>
                  <a:srgbClr val="FFFF00"/>
                </a:solidFill>
              </a:rPr>
              <a:t>月</a:t>
            </a:r>
            <a:r>
              <a:rPr lang="en-US" altLang="zh-TW" sz="1400" dirty="0">
                <a:solidFill>
                  <a:srgbClr val="FFFF00"/>
                </a:solidFill>
              </a:rPr>
              <a:t>DD</a:t>
            </a:r>
            <a:r>
              <a:rPr lang="zh-TW" altLang="en-US" sz="1400" dirty="0">
                <a:solidFill>
                  <a:srgbClr val="FFFF00"/>
                </a:solidFill>
              </a:rPr>
              <a:t>日</a:t>
            </a:r>
            <a:endParaRPr lang="en-US" altLang="zh-TW" sz="14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altLang="zh-TW" sz="1400" dirty="0">
                <a:solidFill>
                  <a:srgbClr val="FFFF00"/>
                </a:solidFill>
              </a:rPr>
              <a:t>     </a:t>
            </a:r>
            <a:r>
              <a:rPr lang="zh-TW" altLang="en-US" sz="1400" dirty="0"/>
              <a:t>民國年月日</a:t>
            </a:r>
            <a:endParaRPr lang="en-US" altLang="zh-TW" sz="1400" dirty="0"/>
          </a:p>
          <a:p>
            <a:r>
              <a:rPr lang="en-US" altLang="zh-TW" sz="1400" dirty="0">
                <a:solidFill>
                  <a:srgbClr val="FFFF00"/>
                </a:solidFill>
              </a:rPr>
              <a:t>#  :</a:t>
            </a:r>
            <a:r>
              <a:rPr lang="zh-TW" altLang="en-US" sz="1400" dirty="0">
                <a:solidFill>
                  <a:srgbClr val="FFFF00"/>
                </a:solidFill>
              </a:rPr>
              <a:t>甲方</a:t>
            </a:r>
            <a:r>
              <a:rPr lang="en-US" altLang="zh-TW" sz="1400" dirty="0">
                <a:solidFill>
                  <a:srgbClr val="FFFF00"/>
                </a:solidFill>
              </a:rPr>
              <a:t>@ </a:t>
            </a:r>
          </a:p>
          <a:p>
            <a:pPr marL="0" indent="0">
              <a:buNone/>
            </a:pPr>
            <a:r>
              <a:rPr lang="en-US" altLang="zh-TW" sz="1400" dirty="0">
                <a:solidFill>
                  <a:srgbClr val="FFFF00"/>
                </a:solidFill>
              </a:rPr>
              <a:t>     </a:t>
            </a:r>
            <a:r>
              <a:rPr lang="zh-TW" altLang="en-US" sz="1400" dirty="0"/>
              <a:t>欄位甲方的套表位置</a:t>
            </a:r>
            <a:endParaRPr lang="en-US" altLang="zh-TW" sz="1400" dirty="0"/>
          </a:p>
          <a:p>
            <a:r>
              <a:rPr lang="en-US" altLang="zh-TW" sz="1400" dirty="0">
                <a:solidFill>
                  <a:srgbClr val="FFFF00"/>
                </a:solidFill>
              </a:rPr>
              <a:t>{ …. } </a:t>
            </a:r>
            <a:r>
              <a:rPr lang="zh-TW" altLang="en-US" sz="1400" dirty="0"/>
              <a:t>預設</a:t>
            </a:r>
            <a:endParaRPr lang="en-US" altLang="zh-TW" sz="1400" dirty="0"/>
          </a:p>
          <a:p>
            <a:r>
              <a:rPr lang="en-US" altLang="zh-TW" sz="1400" dirty="0">
                <a:solidFill>
                  <a:srgbClr val="FFFF00"/>
                </a:solidFill>
              </a:rPr>
              <a:t>#N </a:t>
            </a:r>
            <a:r>
              <a:rPr lang="en-US" altLang="zh-TW" sz="1400" dirty="0"/>
              <a:t>… </a:t>
            </a:r>
            <a:r>
              <a:rPr lang="zh-TW" altLang="en-US" sz="1400" dirty="0"/>
              <a:t> 數值欄位</a:t>
            </a:r>
            <a:endParaRPr lang="en-US" altLang="zh-TW" sz="1400" dirty="0"/>
          </a:p>
          <a:p>
            <a:r>
              <a:rPr lang="en-US" altLang="zh-TW" sz="1400" dirty="0">
                <a:solidFill>
                  <a:srgbClr val="FFFF00"/>
                </a:solidFill>
              </a:rPr>
              <a:t>#T </a:t>
            </a:r>
            <a:r>
              <a:rPr lang="en-US" altLang="zh-TW" sz="1400" dirty="0"/>
              <a:t>… </a:t>
            </a:r>
            <a:r>
              <a:rPr lang="zh-TW" altLang="en-US" sz="1400" dirty="0"/>
              <a:t>文字</a:t>
            </a:r>
            <a:r>
              <a:rPr lang="zh-TW" altLang="en-US" sz="1400" dirty="0" smtClean="0"/>
              <a:t>欄位</a:t>
            </a:r>
            <a:endParaRPr lang="en-US" altLang="zh-TW" sz="1400" dirty="0" smtClean="0"/>
          </a:p>
          <a:p>
            <a:r>
              <a:rPr lang="en-US" altLang="zh-TW" sz="1400" dirty="0" smtClean="0">
                <a:solidFill>
                  <a:srgbClr val="FF0000"/>
                </a:solidFill>
              </a:rPr>
              <a:t>[  ].</a:t>
            </a:r>
            <a:r>
              <a:rPr lang="en-US" altLang="zh-TW" sz="1400" dirty="0" err="1" smtClean="0">
                <a:solidFill>
                  <a:srgbClr val="FF0000"/>
                </a:solidFill>
              </a:rPr>
              <a:t>toAmtUpper</a:t>
            </a:r>
            <a:r>
              <a:rPr lang="en-US" altLang="zh-TW" sz="1400" dirty="0" smtClean="0">
                <a:solidFill>
                  <a:srgbClr val="FF0000"/>
                </a:solidFill>
              </a:rPr>
              <a:t>()</a:t>
            </a:r>
          </a:p>
          <a:p>
            <a:pPr marL="0" indent="0">
              <a:buNone/>
            </a:pPr>
            <a:r>
              <a:rPr lang="zh-TW" altLang="en-US" sz="1400" dirty="0" smtClean="0">
                <a:solidFill>
                  <a:srgbClr val="FF0000"/>
                </a:solidFill>
              </a:rPr>
              <a:t>      將數值轉換成國字大寫</a:t>
            </a:r>
            <a:endParaRPr lang="en-US" altLang="zh-TW" sz="1400" dirty="0" smtClean="0">
              <a:solidFill>
                <a:srgbClr val="FF0000"/>
              </a:solidFill>
            </a:endParaRPr>
          </a:p>
          <a:p>
            <a:endParaRPr lang="en-US" altLang="zh-TW" sz="1400" dirty="0"/>
          </a:p>
          <a:p>
            <a:pPr marL="0" indent="0">
              <a:buNone/>
            </a:pPr>
            <a:endParaRPr lang="en-US" altLang="zh-TW" sz="1400" dirty="0"/>
          </a:p>
          <a:p>
            <a:pPr marL="0" indent="0">
              <a:buNone/>
            </a:pPr>
            <a:endParaRPr lang="en-US" altLang="zh-TW" sz="1400" dirty="0"/>
          </a:p>
          <a:p>
            <a:pPr marL="0" indent="0">
              <a:buNone/>
            </a:pPr>
            <a:endParaRPr lang="en-US" altLang="zh-TW" sz="1400" dirty="0"/>
          </a:p>
          <a:p>
            <a:pPr marL="0" indent="0">
              <a:buNone/>
            </a:pPr>
            <a:endParaRPr lang="en-US" altLang="zh-TW" sz="1400" dirty="0"/>
          </a:p>
        </p:txBody>
      </p:sp>
      <p:pic>
        <p:nvPicPr>
          <p:cNvPr id="3" name="圖片 2">
            <a:extLst>
              <a:ext uri="{FF2B5EF4-FFF2-40B4-BE49-F238E27FC236}">
                <a16:creationId xmlns="" xmlns:a16="http://schemas.microsoft.com/office/drawing/2014/main" id="{0F4A0EE3-AD25-4F29-ADF6-970A519116B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5" y="771550"/>
            <a:ext cx="2376264" cy="31801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內容版面配置區 2">
            <a:extLst>
              <a:ext uri="{FF2B5EF4-FFF2-40B4-BE49-F238E27FC236}">
                <a16:creationId xmlns="" xmlns:a16="http://schemas.microsoft.com/office/drawing/2014/main" id="{2EDC30C0-F8A5-4952-B236-65DE715671C7}"/>
              </a:ext>
            </a:extLst>
          </p:cNvPr>
          <p:cNvSpPr txBox="1">
            <a:spLocks/>
          </p:cNvSpPr>
          <p:nvPr/>
        </p:nvSpPr>
        <p:spPr>
          <a:xfrm>
            <a:off x="1331640" y="4738836"/>
            <a:ext cx="3891706" cy="3482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zh-TW" sz="2000" b="1" dirty="0">
                <a:solidFill>
                  <a:srgbClr val="FFFF00"/>
                </a:solidFill>
              </a:rPr>
              <a:t> </a:t>
            </a:r>
            <a:r>
              <a:rPr lang="en-US" altLang="zh-TW" sz="2000" b="1" dirty="0"/>
              <a:t>   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="" xmlns:a16="http://schemas.microsoft.com/office/drawing/2014/main" id="{6BB0C58C-BD72-4A7D-B282-972CEC7F3A4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203598"/>
            <a:ext cx="2736304" cy="3127065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57093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z="3200" b="1" dirty="0" smtClean="0"/>
              <a:t>管理功能</a:t>
            </a:r>
            <a:endParaRPr lang="zh-TW" altLang="en-US" sz="3200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79512" y="771550"/>
            <a:ext cx="8229600" cy="3394472"/>
          </a:xfrm>
        </p:spPr>
        <p:txBody>
          <a:bodyPr>
            <a:normAutofit/>
          </a:bodyPr>
          <a:lstStyle/>
          <a:p>
            <a:r>
              <a:rPr lang="zh-TW" altLang="en-US" sz="2000" dirty="0" smtClean="0">
                <a:solidFill>
                  <a:schemeClr val="tx1"/>
                </a:solidFill>
              </a:rPr>
              <a:t>使用者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zh-TW" altLang="en-US" sz="2000" dirty="0" smtClean="0">
                <a:solidFill>
                  <a:schemeClr val="tx1"/>
                </a:solidFill>
              </a:rPr>
              <a:t>群組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zh-TW" altLang="en-US" sz="2000" dirty="0" smtClean="0">
                <a:solidFill>
                  <a:schemeClr val="tx1"/>
                </a:solidFill>
              </a:rPr>
              <a:t>組織圖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r>
              <a:rPr lang="zh-TW" altLang="en-US" sz="2000" dirty="0" smtClean="0">
                <a:solidFill>
                  <a:schemeClr val="tx1"/>
                </a:solidFill>
              </a:rPr>
              <a:t>多國語言選單</a:t>
            </a:r>
            <a:endParaRPr lang="zh-TW" altLang="en-US" sz="20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771550"/>
            <a:ext cx="3857652" cy="153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355726"/>
            <a:ext cx="3214710" cy="2057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2355726"/>
            <a:ext cx="2786082" cy="2047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z="3200" b="1" dirty="0" smtClean="0"/>
              <a:t>豐富多樣的元件</a:t>
            </a:r>
            <a:endParaRPr lang="zh-TW" altLang="en-US" sz="3200" b="1" dirty="0"/>
          </a:p>
        </p:txBody>
      </p:sp>
      <p:sp>
        <p:nvSpPr>
          <p:cNvPr id="4" name="Freeform 3"/>
          <p:cNvSpPr>
            <a:spLocks/>
          </p:cNvSpPr>
          <p:nvPr/>
        </p:nvSpPr>
        <p:spPr bwMode="ltGray">
          <a:xfrm>
            <a:off x="4626908" y="971372"/>
            <a:ext cx="1806313" cy="2808312"/>
          </a:xfrm>
          <a:custGeom>
            <a:avLst/>
            <a:gdLst>
              <a:gd name="T0" fmla="*/ 0 w 1359"/>
              <a:gd name="T1" fmla="*/ 207 h 2158"/>
              <a:gd name="T2" fmla="*/ 1 w 1359"/>
              <a:gd name="T3" fmla="*/ 1987 h 2158"/>
              <a:gd name="T4" fmla="*/ 309 w 1359"/>
              <a:gd name="T5" fmla="*/ 2154 h 2158"/>
              <a:gd name="T6" fmla="*/ 681 w 1359"/>
              <a:gd name="T7" fmla="*/ 2040 h 2158"/>
              <a:gd name="T8" fmla="*/ 999 w 1359"/>
              <a:gd name="T9" fmla="*/ 1902 h 2158"/>
              <a:gd name="T10" fmla="*/ 1359 w 1359"/>
              <a:gd name="T11" fmla="*/ 2017 h 2158"/>
              <a:gd name="T12" fmla="*/ 1359 w 1359"/>
              <a:gd name="T13" fmla="*/ 180 h 2158"/>
              <a:gd name="T14" fmla="*/ 1025 w 1359"/>
              <a:gd name="T15" fmla="*/ 21 h 2158"/>
              <a:gd name="T16" fmla="*/ 366 w 1359"/>
              <a:gd name="T17" fmla="*/ 378 h 2158"/>
              <a:gd name="T18" fmla="*/ 0 w 1359"/>
              <a:gd name="T19" fmla="*/ 207 h 2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9" h="2158">
                <a:moveTo>
                  <a:pt x="0" y="207"/>
                </a:moveTo>
                <a:cubicBezTo>
                  <a:pt x="0" y="1097"/>
                  <a:pt x="1" y="1987"/>
                  <a:pt x="1" y="1987"/>
                </a:cubicBezTo>
                <a:cubicBezTo>
                  <a:pt x="105" y="2151"/>
                  <a:pt x="210" y="2148"/>
                  <a:pt x="309" y="2154"/>
                </a:cubicBezTo>
                <a:cubicBezTo>
                  <a:pt x="421" y="2158"/>
                  <a:pt x="576" y="2091"/>
                  <a:pt x="681" y="2040"/>
                </a:cubicBezTo>
                <a:cubicBezTo>
                  <a:pt x="786" y="1989"/>
                  <a:pt x="843" y="1908"/>
                  <a:pt x="999" y="1902"/>
                </a:cubicBezTo>
                <a:cubicBezTo>
                  <a:pt x="1155" y="1896"/>
                  <a:pt x="1224" y="1908"/>
                  <a:pt x="1359" y="2017"/>
                </a:cubicBezTo>
                <a:lnTo>
                  <a:pt x="1359" y="180"/>
                </a:lnTo>
                <a:cubicBezTo>
                  <a:pt x="1272" y="72"/>
                  <a:pt x="1219" y="0"/>
                  <a:pt x="1025" y="21"/>
                </a:cubicBezTo>
                <a:cubicBezTo>
                  <a:pt x="831" y="42"/>
                  <a:pt x="644" y="378"/>
                  <a:pt x="366" y="378"/>
                </a:cubicBezTo>
                <a:cubicBezTo>
                  <a:pt x="88" y="378"/>
                  <a:pt x="87" y="222"/>
                  <a:pt x="0" y="20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38100" cmpd="sng">
            <a:solidFill>
              <a:schemeClr val="bg1"/>
            </a:solidFill>
            <a:round/>
            <a:headEnd/>
            <a:tailEnd/>
          </a:ln>
          <a:effectLst>
            <a:glow>
              <a:srgbClr val="0365C0"/>
            </a:glo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2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ltGray">
          <a:xfrm>
            <a:off x="2483768" y="971372"/>
            <a:ext cx="1806313" cy="2736304"/>
          </a:xfrm>
          <a:custGeom>
            <a:avLst/>
            <a:gdLst>
              <a:gd name="T0" fmla="*/ 0 w 1359"/>
              <a:gd name="T1" fmla="*/ 207 h 2158"/>
              <a:gd name="T2" fmla="*/ 1 w 1359"/>
              <a:gd name="T3" fmla="*/ 1987 h 2158"/>
              <a:gd name="T4" fmla="*/ 309 w 1359"/>
              <a:gd name="T5" fmla="*/ 2154 h 2158"/>
              <a:gd name="T6" fmla="*/ 681 w 1359"/>
              <a:gd name="T7" fmla="*/ 2040 h 2158"/>
              <a:gd name="T8" fmla="*/ 999 w 1359"/>
              <a:gd name="T9" fmla="*/ 1902 h 2158"/>
              <a:gd name="T10" fmla="*/ 1359 w 1359"/>
              <a:gd name="T11" fmla="*/ 2017 h 2158"/>
              <a:gd name="T12" fmla="*/ 1359 w 1359"/>
              <a:gd name="T13" fmla="*/ 180 h 2158"/>
              <a:gd name="T14" fmla="*/ 1025 w 1359"/>
              <a:gd name="T15" fmla="*/ 21 h 2158"/>
              <a:gd name="T16" fmla="*/ 366 w 1359"/>
              <a:gd name="T17" fmla="*/ 378 h 2158"/>
              <a:gd name="T18" fmla="*/ 0 w 1359"/>
              <a:gd name="T19" fmla="*/ 207 h 2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9" h="2158">
                <a:moveTo>
                  <a:pt x="0" y="207"/>
                </a:moveTo>
                <a:cubicBezTo>
                  <a:pt x="0" y="1097"/>
                  <a:pt x="1" y="1987"/>
                  <a:pt x="1" y="1987"/>
                </a:cubicBezTo>
                <a:cubicBezTo>
                  <a:pt x="105" y="2151"/>
                  <a:pt x="210" y="2148"/>
                  <a:pt x="309" y="2154"/>
                </a:cubicBezTo>
                <a:cubicBezTo>
                  <a:pt x="421" y="2158"/>
                  <a:pt x="576" y="2091"/>
                  <a:pt x="681" y="2040"/>
                </a:cubicBezTo>
                <a:cubicBezTo>
                  <a:pt x="786" y="1989"/>
                  <a:pt x="843" y="1908"/>
                  <a:pt x="999" y="1902"/>
                </a:cubicBezTo>
                <a:cubicBezTo>
                  <a:pt x="1155" y="1896"/>
                  <a:pt x="1224" y="1908"/>
                  <a:pt x="1359" y="2017"/>
                </a:cubicBezTo>
                <a:lnTo>
                  <a:pt x="1359" y="180"/>
                </a:lnTo>
                <a:cubicBezTo>
                  <a:pt x="1272" y="72"/>
                  <a:pt x="1219" y="0"/>
                  <a:pt x="1025" y="21"/>
                </a:cubicBezTo>
                <a:cubicBezTo>
                  <a:pt x="831" y="42"/>
                  <a:pt x="644" y="378"/>
                  <a:pt x="366" y="378"/>
                </a:cubicBezTo>
                <a:cubicBezTo>
                  <a:pt x="88" y="378"/>
                  <a:pt x="87" y="222"/>
                  <a:pt x="0" y="207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38100" cmpd="sng">
            <a:solidFill>
              <a:srgbClr val="FFFFFF"/>
            </a:solidFill>
            <a:round/>
            <a:headEnd/>
            <a:tailEnd/>
          </a:ln>
          <a:effectLst>
            <a:glow>
              <a:srgbClr val="0365C0"/>
            </a:glo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2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" name="Freeform 12"/>
          <p:cNvSpPr>
            <a:spLocks/>
          </p:cNvSpPr>
          <p:nvPr/>
        </p:nvSpPr>
        <p:spPr bwMode="ltGray">
          <a:xfrm>
            <a:off x="349827" y="1004592"/>
            <a:ext cx="1806314" cy="2703083"/>
          </a:xfrm>
          <a:custGeom>
            <a:avLst/>
            <a:gdLst>
              <a:gd name="T0" fmla="*/ 0 w 1359"/>
              <a:gd name="T1" fmla="*/ 207 h 2158"/>
              <a:gd name="T2" fmla="*/ 1 w 1359"/>
              <a:gd name="T3" fmla="*/ 1987 h 2158"/>
              <a:gd name="T4" fmla="*/ 309 w 1359"/>
              <a:gd name="T5" fmla="*/ 2154 h 2158"/>
              <a:gd name="T6" fmla="*/ 681 w 1359"/>
              <a:gd name="T7" fmla="*/ 2040 h 2158"/>
              <a:gd name="T8" fmla="*/ 999 w 1359"/>
              <a:gd name="T9" fmla="*/ 1902 h 2158"/>
              <a:gd name="T10" fmla="*/ 1359 w 1359"/>
              <a:gd name="T11" fmla="*/ 2017 h 2158"/>
              <a:gd name="T12" fmla="*/ 1359 w 1359"/>
              <a:gd name="T13" fmla="*/ 180 h 2158"/>
              <a:gd name="T14" fmla="*/ 1025 w 1359"/>
              <a:gd name="T15" fmla="*/ 21 h 2158"/>
              <a:gd name="T16" fmla="*/ 366 w 1359"/>
              <a:gd name="T17" fmla="*/ 378 h 2158"/>
              <a:gd name="T18" fmla="*/ 0 w 1359"/>
              <a:gd name="T19" fmla="*/ 207 h 2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9" h="2158">
                <a:moveTo>
                  <a:pt x="0" y="207"/>
                </a:moveTo>
                <a:cubicBezTo>
                  <a:pt x="0" y="1097"/>
                  <a:pt x="1" y="1987"/>
                  <a:pt x="1" y="1987"/>
                </a:cubicBezTo>
                <a:cubicBezTo>
                  <a:pt x="105" y="2151"/>
                  <a:pt x="210" y="2148"/>
                  <a:pt x="309" y="2154"/>
                </a:cubicBezTo>
                <a:cubicBezTo>
                  <a:pt x="421" y="2158"/>
                  <a:pt x="576" y="2091"/>
                  <a:pt x="681" y="2040"/>
                </a:cubicBezTo>
                <a:cubicBezTo>
                  <a:pt x="786" y="1989"/>
                  <a:pt x="843" y="1908"/>
                  <a:pt x="999" y="1902"/>
                </a:cubicBezTo>
                <a:cubicBezTo>
                  <a:pt x="1155" y="1896"/>
                  <a:pt x="1224" y="1908"/>
                  <a:pt x="1359" y="2017"/>
                </a:cubicBezTo>
                <a:lnTo>
                  <a:pt x="1359" y="180"/>
                </a:lnTo>
                <a:cubicBezTo>
                  <a:pt x="1272" y="72"/>
                  <a:pt x="1219" y="0"/>
                  <a:pt x="1025" y="21"/>
                </a:cubicBezTo>
                <a:cubicBezTo>
                  <a:pt x="831" y="42"/>
                  <a:pt x="644" y="378"/>
                  <a:pt x="366" y="378"/>
                </a:cubicBezTo>
                <a:cubicBezTo>
                  <a:pt x="88" y="378"/>
                  <a:pt x="87" y="222"/>
                  <a:pt x="0" y="207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2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Text Box 17"/>
          <p:cNvSpPr txBox="1">
            <a:spLocks noChangeArrowheads="1"/>
          </p:cNvSpPr>
          <p:nvPr/>
        </p:nvSpPr>
        <p:spPr bwMode="black">
          <a:xfrm>
            <a:off x="501560" y="1586984"/>
            <a:ext cx="1464719" cy="341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D17E7C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TW" altLang="en-US" sz="1620" b="1" dirty="0" smtClean="0">
                <a:latin typeface="微軟正黑體" pitchFamily="34" charset="-120"/>
                <a:ea typeface="微軟正黑體" pitchFamily="34" charset="-120"/>
              </a:rPr>
              <a:t>後端處理</a:t>
            </a:r>
            <a:endParaRPr lang="en-US" altLang="zh-CN" sz="1620" b="1" dirty="0"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8" name="组合 26"/>
          <p:cNvGrpSpPr>
            <a:grpSpLocks/>
          </p:cNvGrpSpPr>
          <p:nvPr/>
        </p:nvGrpSpPr>
        <p:grpSpPr bwMode="auto">
          <a:xfrm>
            <a:off x="471022" y="830464"/>
            <a:ext cx="599445" cy="476500"/>
            <a:chOff x="925513" y="981075"/>
            <a:chExt cx="715883" cy="760389"/>
          </a:xfrm>
        </p:grpSpPr>
        <p:sp>
          <p:nvSpPr>
            <p:cNvPr id="9" name="Oval 23"/>
            <p:cNvSpPr>
              <a:spLocks noChangeArrowheads="1"/>
            </p:cNvSpPr>
            <p:nvPr/>
          </p:nvSpPr>
          <p:spPr bwMode="gray">
            <a:xfrm>
              <a:off x="925513" y="981075"/>
              <a:ext cx="715883" cy="760389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2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10" name="WordArt 25"/>
            <p:cNvSpPr>
              <a:spLocks noChangeArrowheads="1" noChangeShapeType="1" noTextEdit="1"/>
            </p:cNvSpPr>
            <p:nvPr/>
          </p:nvSpPr>
          <p:spPr bwMode="gray">
            <a:xfrm>
              <a:off x="1017588" y="1168400"/>
              <a:ext cx="520700" cy="420687"/>
            </a:xfrm>
            <a:prstGeom prst="rect">
              <a:avLst/>
            </a:prstGeom>
            <a:ln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40" b="0" i="1" u="none" strike="noStrike" kern="10" cap="none" spc="0" normalizeH="0" baseline="0" noProof="0" dirty="0">
                  <a:ln>
                    <a:noFill/>
                  </a:ln>
                  <a:solidFill>
                    <a:srgbClr val="FCFCFC">
                      <a:alpha val="59999"/>
                    </a:srgbClr>
                  </a:solidFill>
                  <a:effectLst/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01</a:t>
              </a:r>
              <a:endParaRPr kumimoji="0" lang="zh-CN" altLang="en-US" sz="3240" b="0" i="1" u="none" strike="noStrike" kern="10" cap="none" spc="0" normalizeH="0" baseline="0" noProof="0" dirty="0">
                <a:ln>
                  <a:noFill/>
                </a:ln>
                <a:solidFill>
                  <a:srgbClr val="FCFCFC">
                    <a:alpha val="59999"/>
                  </a:srgbClr>
                </a:solidFill>
                <a:effectLst/>
                <a:uLnTx/>
                <a:uFillTx/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11" name="Line 26"/>
          <p:cNvSpPr>
            <a:spLocks noChangeShapeType="1"/>
          </p:cNvSpPr>
          <p:nvPr/>
        </p:nvSpPr>
        <p:spPr bwMode="gray">
          <a:xfrm>
            <a:off x="520967" y="1932029"/>
            <a:ext cx="1492500" cy="1"/>
          </a:xfrm>
          <a:prstGeom prst="line">
            <a:avLst/>
          </a:prstGeom>
          <a:noFill/>
          <a:ln w="19050" cap="rnd">
            <a:solidFill>
              <a:srgbClr val="00882B">
                <a:alpha val="50195"/>
              </a:srgb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2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12" name="组合 30"/>
          <p:cNvGrpSpPr>
            <a:grpSpLocks/>
          </p:cNvGrpSpPr>
          <p:nvPr/>
        </p:nvGrpSpPr>
        <p:grpSpPr bwMode="auto">
          <a:xfrm>
            <a:off x="2562824" y="791885"/>
            <a:ext cx="615398" cy="478494"/>
            <a:chOff x="3540125" y="925512"/>
            <a:chExt cx="735013" cy="760413"/>
          </a:xfrm>
        </p:grpSpPr>
        <p:sp>
          <p:nvSpPr>
            <p:cNvPr id="13" name="Oval 32"/>
            <p:cNvSpPr>
              <a:spLocks noChangeArrowheads="1"/>
            </p:cNvSpPr>
            <p:nvPr/>
          </p:nvSpPr>
          <p:spPr bwMode="gray">
            <a:xfrm>
              <a:off x="3540125" y="925512"/>
              <a:ext cx="735013" cy="760413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2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14" name="WordArt 34"/>
            <p:cNvSpPr>
              <a:spLocks noChangeArrowheads="1" noChangeShapeType="1" noTextEdit="1"/>
            </p:cNvSpPr>
            <p:nvPr/>
          </p:nvSpPr>
          <p:spPr bwMode="gray">
            <a:xfrm>
              <a:off x="3652838" y="1100137"/>
              <a:ext cx="530225" cy="420688"/>
            </a:xfrm>
            <a:prstGeom prst="rect">
              <a:avLst/>
            </a:prstGeom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40" b="0" i="1" u="none" strike="noStrike" kern="10" cap="none" spc="0" normalizeH="0" baseline="0" noProof="0" dirty="0">
                  <a:ln>
                    <a:noFill/>
                  </a:ln>
                  <a:solidFill>
                    <a:srgbClr val="FCFCFC">
                      <a:alpha val="59999"/>
                    </a:srgbClr>
                  </a:solidFill>
                  <a:effectLst/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02</a:t>
              </a:r>
              <a:endParaRPr kumimoji="0" lang="zh-CN" altLang="en-US" sz="3240" b="0" i="1" u="none" strike="noStrike" kern="10" cap="none" spc="0" normalizeH="0" baseline="0" noProof="0" dirty="0">
                <a:ln>
                  <a:noFill/>
                </a:ln>
                <a:solidFill>
                  <a:srgbClr val="FCFCFC">
                    <a:alpha val="59999"/>
                  </a:srgbClr>
                </a:solidFill>
                <a:effectLst/>
                <a:uLnTx/>
                <a:uFillTx/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15" name="Line 35"/>
          <p:cNvSpPr>
            <a:spLocks noChangeShapeType="1"/>
          </p:cNvSpPr>
          <p:nvPr/>
        </p:nvSpPr>
        <p:spPr bwMode="gray">
          <a:xfrm>
            <a:off x="2629202" y="1910598"/>
            <a:ext cx="1492501" cy="1"/>
          </a:xfrm>
          <a:prstGeom prst="line">
            <a:avLst/>
          </a:prstGeom>
          <a:noFill/>
          <a:ln w="19050" cap="rnd">
            <a:solidFill>
              <a:srgbClr val="00882B">
                <a:alpha val="50195"/>
              </a:srgb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2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6" name="Line 38"/>
          <p:cNvSpPr>
            <a:spLocks noChangeShapeType="1"/>
          </p:cNvSpPr>
          <p:nvPr/>
        </p:nvSpPr>
        <p:spPr bwMode="gray">
          <a:xfrm>
            <a:off x="4812339" y="1908454"/>
            <a:ext cx="1492501" cy="1"/>
          </a:xfrm>
          <a:prstGeom prst="line">
            <a:avLst/>
          </a:prstGeom>
          <a:noFill/>
          <a:ln w="19050" cap="rnd">
            <a:solidFill>
              <a:srgbClr val="00882B">
                <a:alpha val="50195"/>
              </a:srgb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2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7" name="Rectangle 39"/>
          <p:cNvSpPr>
            <a:spLocks noChangeArrowheads="1"/>
          </p:cNvSpPr>
          <p:nvPr/>
        </p:nvSpPr>
        <p:spPr bwMode="gray">
          <a:xfrm>
            <a:off x="2546342" y="1968544"/>
            <a:ext cx="1673397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1980"/>
              </a:lnSpc>
              <a:buFont typeface="Arial" pitchFamily="34" charset="0"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選單操作類</a:t>
            </a:r>
            <a:endParaRPr lang="en-US" altLang="zh-TW" sz="108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ts val="1980"/>
              </a:lnSpc>
              <a:buFont typeface="Arial" pitchFamily="34" charset="0"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預設與驗證</a:t>
            </a:r>
            <a:endParaRPr lang="en-US" altLang="zh-TW" sz="108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ts val="1980"/>
              </a:lnSpc>
              <a:buFont typeface="Arial" pitchFamily="34" charset="0"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日期時間類</a:t>
            </a:r>
            <a:endParaRPr lang="en-US" altLang="zh-TW" sz="108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ts val="1980"/>
              </a:lnSpc>
              <a:buFont typeface="Arial" pitchFamily="34" charset="0"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檔案處理類</a:t>
            </a:r>
            <a:endParaRPr lang="en-US" altLang="zh-TW" sz="108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ts val="1980"/>
              </a:lnSpc>
              <a:buFont typeface="Arial" pitchFamily="34" charset="0"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欄位群組與頁籤</a:t>
            </a:r>
            <a:endParaRPr lang="en-US" altLang="zh-TW" sz="108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ts val="1980"/>
              </a:lnSpc>
              <a:buFont typeface="Arial" pitchFamily="34" charset="0"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圖文編輯器</a:t>
            </a:r>
            <a:endParaRPr lang="en-US" altLang="zh-TW" sz="108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18" name="组合 36"/>
          <p:cNvGrpSpPr>
            <a:grpSpLocks/>
          </p:cNvGrpSpPr>
          <p:nvPr/>
        </p:nvGrpSpPr>
        <p:grpSpPr bwMode="auto">
          <a:xfrm>
            <a:off x="4707393" y="800458"/>
            <a:ext cx="615396" cy="477497"/>
            <a:chOff x="6186488" y="936625"/>
            <a:chExt cx="735013" cy="760413"/>
          </a:xfrm>
        </p:grpSpPr>
        <p:sp>
          <p:nvSpPr>
            <p:cNvPr id="19" name="Oval 44"/>
            <p:cNvSpPr>
              <a:spLocks noChangeArrowheads="1"/>
            </p:cNvSpPr>
            <p:nvPr/>
          </p:nvSpPr>
          <p:spPr bwMode="gray">
            <a:xfrm>
              <a:off x="6186488" y="936625"/>
              <a:ext cx="735013" cy="760413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2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20" name="WordArt 46"/>
            <p:cNvSpPr>
              <a:spLocks noChangeArrowheads="1" noChangeShapeType="1" noTextEdit="1"/>
            </p:cNvSpPr>
            <p:nvPr/>
          </p:nvSpPr>
          <p:spPr bwMode="gray">
            <a:xfrm>
              <a:off x="6310313" y="1116012"/>
              <a:ext cx="530225" cy="420688"/>
            </a:xfrm>
            <a:prstGeom prst="rect">
              <a:avLst/>
            </a:prstGeom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40" b="0" i="1" u="none" strike="noStrike" kern="10" cap="none" spc="0" normalizeH="0" baseline="0" noProof="0" dirty="0">
                  <a:ln>
                    <a:noFill/>
                  </a:ln>
                  <a:solidFill>
                    <a:srgbClr val="FCFCFC">
                      <a:alpha val="59999"/>
                    </a:srgbClr>
                  </a:solidFill>
                  <a:effectLst/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03</a:t>
              </a:r>
              <a:endParaRPr kumimoji="0" lang="zh-CN" altLang="en-US" sz="3240" b="0" i="1" u="none" strike="noStrike" kern="10" cap="none" spc="0" normalizeH="0" baseline="0" noProof="0" dirty="0">
                <a:ln>
                  <a:noFill/>
                </a:ln>
                <a:solidFill>
                  <a:srgbClr val="FCFCFC">
                    <a:alpha val="59999"/>
                  </a:srgbClr>
                </a:solidFill>
                <a:effectLst/>
                <a:uLnTx/>
                <a:uFillTx/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21" name="Text Box 17"/>
          <p:cNvSpPr txBox="1">
            <a:spLocks noChangeArrowheads="1"/>
          </p:cNvSpPr>
          <p:nvPr/>
        </p:nvSpPr>
        <p:spPr bwMode="black">
          <a:xfrm>
            <a:off x="2651221" y="1586984"/>
            <a:ext cx="1464719" cy="341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D17E7C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TW" altLang="en-US" sz="1620" b="1" dirty="0" smtClean="0">
                <a:latin typeface="微軟正黑體" pitchFamily="34" charset="-120"/>
                <a:ea typeface="微軟正黑體" pitchFamily="34" charset="-120"/>
              </a:rPr>
              <a:t>表單輸入</a:t>
            </a:r>
            <a:endParaRPr lang="en-US" altLang="zh-CN" sz="162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black">
          <a:xfrm>
            <a:off x="4804362" y="1586984"/>
            <a:ext cx="1464719" cy="341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D17E7C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TW" altLang="en-US" sz="1620" b="1" dirty="0" smtClean="0">
                <a:latin typeface="微軟正黑體" pitchFamily="34" charset="-120"/>
                <a:ea typeface="微軟正黑體" pitchFamily="34" charset="-120"/>
              </a:rPr>
              <a:t>行動應用</a:t>
            </a:r>
            <a:endParaRPr lang="en-US" altLang="zh-CN" sz="162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3" name="Text Box 26"/>
          <p:cNvSpPr txBox="1">
            <a:spLocks noChangeArrowheads="1"/>
          </p:cNvSpPr>
          <p:nvPr/>
        </p:nvSpPr>
        <p:spPr bwMode="gray">
          <a:xfrm>
            <a:off x="519132" y="2022123"/>
            <a:ext cx="1664096" cy="1255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D17E7C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資料來源與寫回</a:t>
            </a:r>
            <a:endParaRPr lang="en-US" altLang="zh-TW" sz="108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自動編號</a:t>
            </a:r>
            <a:endParaRPr lang="en-US" altLang="zh-TW" sz="108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交易過帳處理</a:t>
            </a:r>
            <a:endParaRPr lang="en-US" altLang="zh-TW" sz="108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資料異動紀錄</a:t>
            </a:r>
            <a:endParaRPr lang="en-US" altLang="zh-TW" sz="108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資料來源安控</a:t>
            </a:r>
            <a:endParaRPr lang="en-US" altLang="zh-CN" sz="1080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4" name="Text Box 26"/>
          <p:cNvSpPr txBox="1">
            <a:spLocks noChangeArrowheads="1"/>
          </p:cNvSpPr>
          <p:nvPr/>
        </p:nvSpPr>
        <p:spPr bwMode="gray">
          <a:xfrm>
            <a:off x="4819023" y="2000611"/>
            <a:ext cx="1662767" cy="1505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D17E7C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地圖顯示</a:t>
            </a:r>
            <a:endParaRPr lang="en-US" altLang="zh-TW" sz="108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打卡定位</a:t>
            </a:r>
            <a:endParaRPr lang="en-US" altLang="zh-TW" sz="108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條碼顯示</a:t>
            </a:r>
            <a:endParaRPr lang="en-US" altLang="zh-TW" sz="108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拍照</a:t>
            </a:r>
            <a:r>
              <a:rPr lang="en-US" altLang="zh-TW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(APP)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推播</a:t>
            </a:r>
            <a:r>
              <a:rPr lang="en-US" altLang="zh-TW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(APP)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掃條碼</a:t>
            </a:r>
            <a:r>
              <a:rPr lang="en-US" altLang="zh-TW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(APP)</a:t>
            </a:r>
            <a:endParaRPr lang="en-US" altLang="zh-CN" sz="1080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5" name="Freeform 3"/>
          <p:cNvSpPr>
            <a:spLocks/>
          </p:cNvSpPr>
          <p:nvPr/>
        </p:nvSpPr>
        <p:spPr bwMode="ltGray">
          <a:xfrm>
            <a:off x="6696104" y="942464"/>
            <a:ext cx="1806313" cy="2693203"/>
          </a:xfrm>
          <a:custGeom>
            <a:avLst/>
            <a:gdLst>
              <a:gd name="T0" fmla="*/ 0 w 1359"/>
              <a:gd name="T1" fmla="*/ 207 h 2158"/>
              <a:gd name="T2" fmla="*/ 1 w 1359"/>
              <a:gd name="T3" fmla="*/ 1987 h 2158"/>
              <a:gd name="T4" fmla="*/ 309 w 1359"/>
              <a:gd name="T5" fmla="*/ 2154 h 2158"/>
              <a:gd name="T6" fmla="*/ 681 w 1359"/>
              <a:gd name="T7" fmla="*/ 2040 h 2158"/>
              <a:gd name="T8" fmla="*/ 999 w 1359"/>
              <a:gd name="T9" fmla="*/ 1902 h 2158"/>
              <a:gd name="T10" fmla="*/ 1359 w 1359"/>
              <a:gd name="T11" fmla="*/ 2017 h 2158"/>
              <a:gd name="T12" fmla="*/ 1359 w 1359"/>
              <a:gd name="T13" fmla="*/ 180 h 2158"/>
              <a:gd name="T14" fmla="*/ 1025 w 1359"/>
              <a:gd name="T15" fmla="*/ 21 h 2158"/>
              <a:gd name="T16" fmla="*/ 366 w 1359"/>
              <a:gd name="T17" fmla="*/ 378 h 2158"/>
              <a:gd name="T18" fmla="*/ 0 w 1359"/>
              <a:gd name="T19" fmla="*/ 207 h 2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9" h="2158">
                <a:moveTo>
                  <a:pt x="0" y="207"/>
                </a:moveTo>
                <a:cubicBezTo>
                  <a:pt x="0" y="1097"/>
                  <a:pt x="1" y="1987"/>
                  <a:pt x="1" y="1987"/>
                </a:cubicBezTo>
                <a:cubicBezTo>
                  <a:pt x="105" y="2151"/>
                  <a:pt x="210" y="2148"/>
                  <a:pt x="309" y="2154"/>
                </a:cubicBezTo>
                <a:cubicBezTo>
                  <a:pt x="421" y="2158"/>
                  <a:pt x="576" y="2091"/>
                  <a:pt x="681" y="2040"/>
                </a:cubicBezTo>
                <a:cubicBezTo>
                  <a:pt x="786" y="1989"/>
                  <a:pt x="843" y="1908"/>
                  <a:pt x="999" y="1902"/>
                </a:cubicBezTo>
                <a:cubicBezTo>
                  <a:pt x="1155" y="1896"/>
                  <a:pt x="1224" y="1908"/>
                  <a:pt x="1359" y="2017"/>
                </a:cubicBezTo>
                <a:lnTo>
                  <a:pt x="1359" y="180"/>
                </a:lnTo>
                <a:cubicBezTo>
                  <a:pt x="1272" y="72"/>
                  <a:pt x="1219" y="0"/>
                  <a:pt x="1025" y="21"/>
                </a:cubicBezTo>
                <a:cubicBezTo>
                  <a:pt x="831" y="42"/>
                  <a:pt x="644" y="378"/>
                  <a:pt x="366" y="378"/>
                </a:cubicBezTo>
                <a:cubicBezTo>
                  <a:pt x="88" y="378"/>
                  <a:pt x="87" y="222"/>
                  <a:pt x="0" y="207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38100" cmpd="sng">
            <a:solidFill>
              <a:srgbClr val="FFFFFF"/>
            </a:solidFill>
            <a:round/>
            <a:headEnd/>
            <a:tailEnd/>
          </a:ln>
          <a:effectLst>
            <a:glow>
              <a:srgbClr val="0365C0"/>
            </a:glo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2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6" name="Line 38"/>
          <p:cNvSpPr>
            <a:spLocks noChangeShapeType="1"/>
          </p:cNvSpPr>
          <p:nvPr/>
        </p:nvSpPr>
        <p:spPr bwMode="gray">
          <a:xfrm>
            <a:off x="6881535" y="1879546"/>
            <a:ext cx="1492501" cy="1"/>
          </a:xfrm>
          <a:prstGeom prst="line">
            <a:avLst/>
          </a:prstGeom>
          <a:noFill/>
          <a:ln w="19050" cap="rnd">
            <a:solidFill>
              <a:srgbClr val="00882B">
                <a:alpha val="50195"/>
              </a:srgb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2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27" name="组合 36"/>
          <p:cNvGrpSpPr>
            <a:grpSpLocks/>
          </p:cNvGrpSpPr>
          <p:nvPr/>
        </p:nvGrpSpPr>
        <p:grpSpPr bwMode="auto">
          <a:xfrm>
            <a:off x="6776589" y="771550"/>
            <a:ext cx="615396" cy="477497"/>
            <a:chOff x="6186488" y="936625"/>
            <a:chExt cx="735013" cy="760413"/>
          </a:xfrm>
          <a:solidFill>
            <a:schemeClr val="accent3">
              <a:lumMod val="75000"/>
            </a:schemeClr>
          </a:solidFill>
        </p:grpSpPr>
        <p:sp>
          <p:nvSpPr>
            <p:cNvPr id="28" name="Oval 44"/>
            <p:cNvSpPr>
              <a:spLocks noChangeArrowheads="1"/>
            </p:cNvSpPr>
            <p:nvPr/>
          </p:nvSpPr>
          <p:spPr bwMode="gray">
            <a:xfrm>
              <a:off x="6186488" y="936625"/>
              <a:ext cx="735013" cy="760413"/>
            </a:xfrm>
            <a:prstGeom prst="ellips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2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29" name="WordArt 46"/>
            <p:cNvSpPr>
              <a:spLocks noChangeArrowheads="1" noChangeShapeType="1" noTextEdit="1"/>
            </p:cNvSpPr>
            <p:nvPr/>
          </p:nvSpPr>
          <p:spPr bwMode="gray">
            <a:xfrm>
              <a:off x="6310313" y="1116012"/>
              <a:ext cx="530225" cy="420688"/>
            </a:xfrm>
            <a:prstGeom prst="rect">
              <a:avLst/>
            </a:prstGeom>
            <a:grpFill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40" b="0" i="1" u="none" strike="noStrike" kern="10" cap="none" spc="0" normalizeH="0" baseline="0" noProof="0" dirty="0" smtClean="0">
                  <a:ln>
                    <a:noFill/>
                  </a:ln>
                  <a:solidFill>
                    <a:srgbClr val="FCFCFC">
                      <a:alpha val="59999"/>
                    </a:srgbClr>
                  </a:solidFill>
                  <a:effectLst/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04</a:t>
              </a:r>
              <a:endParaRPr kumimoji="0" lang="zh-CN" altLang="en-US" sz="3240" b="0" i="1" u="none" strike="noStrike" kern="10" cap="none" spc="0" normalizeH="0" baseline="0" noProof="0" dirty="0">
                <a:ln>
                  <a:noFill/>
                </a:ln>
                <a:solidFill>
                  <a:srgbClr val="FCFCFC">
                    <a:alpha val="59999"/>
                  </a:srgbClr>
                </a:solidFill>
                <a:effectLst/>
                <a:uLnTx/>
                <a:uFillTx/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30" name="Text Box 17"/>
          <p:cNvSpPr txBox="1">
            <a:spLocks noChangeArrowheads="1"/>
          </p:cNvSpPr>
          <p:nvPr/>
        </p:nvSpPr>
        <p:spPr bwMode="black">
          <a:xfrm>
            <a:off x="6873558" y="1558077"/>
            <a:ext cx="1464719" cy="341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D17E7C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TW" altLang="en-US" sz="1620" b="1" dirty="0" smtClean="0">
                <a:latin typeface="微軟正黑體" pitchFamily="34" charset="-120"/>
                <a:ea typeface="微軟正黑體" pitchFamily="34" charset="-120"/>
              </a:rPr>
              <a:t>圖表</a:t>
            </a:r>
            <a:endParaRPr lang="en-US" altLang="zh-CN" sz="162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1" name="Text Box 26"/>
          <p:cNvSpPr txBox="1">
            <a:spLocks noChangeArrowheads="1"/>
          </p:cNvSpPr>
          <p:nvPr/>
        </p:nvSpPr>
        <p:spPr bwMode="gray">
          <a:xfrm>
            <a:off x="6888219" y="1971703"/>
            <a:ext cx="1662767" cy="1006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D17E7C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圓餅長條折線圖</a:t>
            </a:r>
            <a:endParaRPr lang="en-US" altLang="zh-TW" sz="108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甘特圖</a:t>
            </a:r>
            <a:endParaRPr lang="en-US" altLang="zh-TW" sz="108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行事曆</a:t>
            </a:r>
            <a:endParaRPr lang="en-US" altLang="zh-TW" sz="108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zh-TW" altLang="en-US" sz="108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樞紐分析</a:t>
            </a:r>
            <a:endParaRPr lang="en-US" altLang="zh-CN" sz="1080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00"/>
                            </p:stCondLst>
                            <p:childTnLst>
                              <p:par>
                                <p:cTn id="1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1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100"/>
                            </p:stCondLst>
                            <p:childTnLst>
                              <p:par>
                                <p:cTn id="3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100"/>
                            </p:stCondLst>
                            <p:childTnLst>
                              <p:par>
                                <p:cTn id="42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700"/>
                            </p:stCondLst>
                            <p:childTnLst>
                              <p:par>
                                <p:cTn id="4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2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200"/>
                            </p:stCondLst>
                            <p:childTnLst>
                              <p:par>
                                <p:cTn id="7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2200"/>
                            </p:stCondLst>
                            <p:childTnLst>
                              <p:par>
                                <p:cTn id="75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2800"/>
                            </p:stCondLst>
                            <p:childTnLst>
                              <p:par>
                                <p:cTn id="7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4300"/>
                            </p:stCondLst>
                            <p:childTnLst>
                              <p:par>
                                <p:cTn id="9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300"/>
                            </p:stCondLst>
                            <p:childTnLst>
                              <p:par>
                                <p:cTn id="10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7300"/>
                            </p:stCondLst>
                            <p:childTnLst>
                              <p:par>
                                <p:cTn id="108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7900"/>
                            </p:stCondLst>
                            <p:childTnLst>
                              <p:par>
                                <p:cTn id="11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9400"/>
                            </p:stCondLst>
                            <p:childTnLst>
                              <p:par>
                                <p:cTn id="1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  <p:bldP spid="15" grpId="0" animBg="1"/>
      <p:bldP spid="16" grpId="0" animBg="1"/>
      <p:bldP spid="17" grpId="0"/>
      <p:bldP spid="21" grpId="0"/>
      <p:bldP spid="22" grpId="0"/>
      <p:bldP spid="23" grpId="0"/>
      <p:bldP spid="24" grpId="0"/>
      <p:bldP spid="26" grpId="0" animBg="1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55" y="-13692"/>
            <a:ext cx="8229600" cy="857250"/>
          </a:xfrm>
        </p:spPr>
        <p:txBody>
          <a:bodyPr>
            <a:normAutofit/>
          </a:bodyPr>
          <a:lstStyle/>
          <a:p>
            <a:r>
              <a:rPr lang="zh-TW" altLang="en-US" sz="3200" dirty="0" smtClean="0"/>
              <a:t>甘特圖元件</a:t>
            </a:r>
            <a:endParaRPr lang="zh-TW" altLang="en-US" sz="3200" dirty="0"/>
          </a:p>
        </p:txBody>
      </p:sp>
      <p:pic>
        <p:nvPicPr>
          <p:cNvPr id="4" name="圖片 3" descr="C:\Users\rolan\AppData\Local\Temp\1620182284(1).pn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857238"/>
            <a:ext cx="7500990" cy="33543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dirty="0" smtClean="0"/>
              <a:t>圖表元件</a:t>
            </a:r>
            <a:r>
              <a:rPr lang="en-US" altLang="zh-TW" sz="2800" dirty="0" smtClean="0"/>
              <a:t>(</a:t>
            </a:r>
            <a:r>
              <a:rPr lang="zh-TW" altLang="en-US" sz="2800" dirty="0" smtClean="0"/>
              <a:t>圓餅圖、長條圖、折線圖</a:t>
            </a:r>
            <a:r>
              <a:rPr lang="en-US" altLang="zh-TW" sz="2800" dirty="0" smtClean="0"/>
              <a:t>)</a:t>
            </a:r>
            <a:endParaRPr lang="zh-TW" alt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836923"/>
            <a:ext cx="2714644" cy="1535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2390099"/>
            <a:ext cx="2714643" cy="1072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文字方塊 7"/>
          <p:cNvSpPr txBox="1"/>
          <p:nvPr/>
        </p:nvSpPr>
        <p:spPr>
          <a:xfrm>
            <a:off x="500824" y="3462268"/>
            <a:ext cx="1888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100" dirty="0" err="1" smtClean="0"/>
              <a:t>QueryObj</a:t>
            </a:r>
            <a:r>
              <a:rPr lang="en-US" altLang="zh-TW" sz="1100" dirty="0" smtClean="0"/>
              <a:t>:</a:t>
            </a:r>
            <a:r>
              <a:rPr lang="zh-TW" altLang="en-US" sz="1100" dirty="0" smtClean="0"/>
              <a:t> </a:t>
            </a:r>
            <a:r>
              <a:rPr lang="en-US" altLang="zh-TW" sz="1100" dirty="0" err="1" smtClean="0"/>
              <a:t>dgMasterqueryObj</a:t>
            </a:r>
            <a:endParaRPr lang="zh-TW" altLang="en-US" sz="11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771550"/>
            <a:ext cx="4877029" cy="3300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9512" y="2499742"/>
            <a:ext cx="6768752" cy="194421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2700">
            <a:solidFill>
              <a:schemeClr val="bg1">
                <a:lumMod val="9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512" y="-92546"/>
            <a:ext cx="6419056" cy="91810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 sz="3200" b="1" dirty="0" smtClean="0"/>
              <a:t>.NET Core</a:t>
            </a:r>
            <a:r>
              <a:rPr lang="zh-TW" altLang="en-US" sz="3200" b="1" dirty="0" smtClean="0"/>
              <a:t>概述</a:t>
            </a:r>
            <a:endParaRPr lang="zh-TW" altLang="en-US" sz="3200" b="1" dirty="0"/>
          </a:p>
        </p:txBody>
      </p:sp>
      <p:sp>
        <p:nvSpPr>
          <p:cNvPr id="6" name="內容版面配置區 3"/>
          <p:cNvSpPr>
            <a:spLocks noGrp="1"/>
          </p:cNvSpPr>
          <p:nvPr>
            <p:ph idx="1"/>
          </p:nvPr>
        </p:nvSpPr>
        <p:spPr>
          <a:xfrm>
            <a:off x="179512" y="771550"/>
            <a:ext cx="6912768" cy="3964809"/>
          </a:xfrm>
        </p:spPr>
        <p:txBody>
          <a:bodyPr>
            <a:noAutofit/>
          </a:bodyPr>
          <a:lstStyle/>
          <a:p>
            <a:pPr marL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.NET Core </a:t>
            </a:r>
            <a:r>
              <a:rPr lang="zh-TW" altLang="en-US" sz="2000" dirty="0" smtClean="0">
                <a:solidFill>
                  <a:schemeClr val="tx1"/>
                </a:solidFill>
              </a:rPr>
              <a:t>是一個由</a:t>
            </a:r>
            <a:r>
              <a:rPr lang="en-US" sz="2000" dirty="0" smtClean="0">
                <a:solidFill>
                  <a:schemeClr val="tx1"/>
                </a:solidFill>
              </a:rPr>
              <a:t>Microsoft</a:t>
            </a:r>
            <a:r>
              <a:rPr lang="zh-TW" altLang="en-US" sz="2000" dirty="0" smtClean="0">
                <a:solidFill>
                  <a:schemeClr val="tx1"/>
                </a:solidFill>
              </a:rPr>
              <a:t>和</a:t>
            </a:r>
            <a:r>
              <a:rPr lang="en-US" sz="2000" dirty="0" smtClean="0">
                <a:solidFill>
                  <a:schemeClr val="tx1"/>
                </a:solidFill>
              </a:rPr>
              <a:t>.NET</a:t>
            </a:r>
            <a:r>
              <a:rPr lang="zh-TW" altLang="en-US" sz="2000" dirty="0" smtClean="0">
                <a:solidFill>
                  <a:schemeClr val="tx1"/>
                </a:solidFill>
              </a:rPr>
              <a:t>社區維護的開源通用開發平台。跨平台（支持</a:t>
            </a:r>
            <a:r>
              <a:rPr lang="en-US" sz="2000" dirty="0" smtClean="0">
                <a:solidFill>
                  <a:schemeClr val="tx1"/>
                </a:solidFill>
              </a:rPr>
              <a:t>Windows</a:t>
            </a:r>
            <a:r>
              <a:rPr lang="zh-TW" altLang="en-US" sz="2000" dirty="0" smtClean="0">
                <a:solidFill>
                  <a:schemeClr val="tx1"/>
                </a:solidFill>
              </a:rPr>
              <a:t>，</a:t>
            </a:r>
            <a:r>
              <a:rPr lang="en-US" sz="2000" dirty="0" err="1" smtClean="0">
                <a:solidFill>
                  <a:schemeClr val="tx1"/>
                </a:solidFill>
              </a:rPr>
              <a:t>macOS</a:t>
            </a:r>
            <a:r>
              <a:rPr lang="zh-TW" altLang="en-US" sz="2000" dirty="0" smtClean="0">
                <a:solidFill>
                  <a:schemeClr val="tx1"/>
                </a:solidFill>
              </a:rPr>
              <a:t>和</a:t>
            </a:r>
            <a:r>
              <a:rPr lang="en-US" sz="2000" dirty="0" smtClean="0">
                <a:solidFill>
                  <a:schemeClr val="tx1"/>
                </a:solidFill>
              </a:rPr>
              <a:t>Linux</a:t>
            </a:r>
            <a:r>
              <a:rPr lang="zh-TW" altLang="en-US" sz="2000" dirty="0" smtClean="0">
                <a:solidFill>
                  <a:schemeClr val="tx1"/>
                </a:solidFill>
              </a:rPr>
              <a:t>），可用於構建裝置，雲和</a:t>
            </a:r>
            <a:r>
              <a:rPr lang="en-US" sz="2000" dirty="0" err="1" smtClean="0">
                <a:solidFill>
                  <a:schemeClr val="tx1"/>
                </a:solidFill>
              </a:rPr>
              <a:t>IoT</a:t>
            </a:r>
            <a:r>
              <a:rPr lang="zh-TW" altLang="en-US" sz="2000" dirty="0" smtClean="0">
                <a:solidFill>
                  <a:schemeClr val="tx1"/>
                </a:solidFill>
              </a:rPr>
              <a:t>應用程序。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pPr marL="0"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0">
              <a:buNone/>
            </a:pP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.NET Core</a:t>
            </a:r>
            <a:r>
              <a:rPr lang="zh-TW" alt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可用於建立如下的應用程式，例如：</a:t>
            </a:r>
            <a:endParaRPr lang="en-US" altLang="zh-TW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TW" sz="2000" dirty="0" smtClean="0">
                <a:solidFill>
                  <a:srgbClr val="0000FF"/>
                </a:solidFill>
              </a:rPr>
              <a:t>Web </a:t>
            </a:r>
            <a:r>
              <a:rPr lang="zh-TW" altLang="en-US" sz="2000" dirty="0" smtClean="0">
                <a:solidFill>
                  <a:srgbClr val="0000FF"/>
                </a:solidFill>
              </a:rPr>
              <a:t>應用程式、</a:t>
            </a:r>
            <a:r>
              <a:rPr lang="en-US" altLang="zh-TW" sz="2000" dirty="0" smtClean="0">
                <a:solidFill>
                  <a:srgbClr val="0000FF"/>
                </a:solidFill>
              </a:rPr>
              <a:t>web </a:t>
            </a:r>
            <a:r>
              <a:rPr lang="en-US" altLang="zh-TW" sz="2000" dirty="0" err="1" smtClean="0">
                <a:solidFill>
                  <a:srgbClr val="0000FF"/>
                </a:solidFill>
              </a:rPr>
              <a:t>Api</a:t>
            </a:r>
            <a:r>
              <a:rPr lang="en-US" altLang="zh-TW" sz="2000" dirty="0" smtClean="0">
                <a:solidFill>
                  <a:srgbClr val="0000FF"/>
                </a:solidFill>
              </a:rPr>
              <a:t> </a:t>
            </a:r>
            <a:r>
              <a:rPr lang="zh-TW" altLang="en-US" sz="2000" dirty="0" smtClean="0">
                <a:solidFill>
                  <a:srgbClr val="0000FF"/>
                </a:solidFill>
              </a:rPr>
              <a:t>和微服務</a:t>
            </a:r>
          </a:p>
          <a:p>
            <a:r>
              <a:rPr lang="zh-TW" altLang="en-US" sz="2000" dirty="0" smtClean="0">
                <a:solidFill>
                  <a:srgbClr val="0000FF"/>
                </a:solidFill>
              </a:rPr>
              <a:t>雲端中的無伺服器函式</a:t>
            </a:r>
            <a:r>
              <a:rPr lang="en-US" altLang="zh-TW" sz="2000" dirty="0" smtClean="0">
                <a:solidFill>
                  <a:srgbClr val="0000FF"/>
                </a:solidFill>
              </a:rPr>
              <a:t>(</a:t>
            </a:r>
            <a:r>
              <a:rPr lang="en-US" altLang="zh-TW" sz="2000" dirty="0" err="1" smtClean="0">
                <a:solidFill>
                  <a:srgbClr val="0000FF"/>
                </a:solidFill>
              </a:rPr>
              <a:t>Serverless</a:t>
            </a:r>
            <a:r>
              <a:rPr lang="en-US" altLang="zh-TW" sz="2000" dirty="0" smtClean="0">
                <a:solidFill>
                  <a:srgbClr val="0000FF"/>
                </a:solidFill>
              </a:rPr>
              <a:t>)</a:t>
            </a:r>
          </a:p>
          <a:p>
            <a:r>
              <a:rPr lang="zh-TW" altLang="en-US" sz="2000" dirty="0" smtClean="0">
                <a:solidFill>
                  <a:srgbClr val="0000FF"/>
                </a:solidFill>
              </a:rPr>
              <a:t>雲端原生應用程式</a:t>
            </a:r>
          </a:p>
          <a:p>
            <a:r>
              <a:rPr lang="zh-TW" altLang="en-US" sz="2000" dirty="0" smtClean="0">
                <a:solidFill>
                  <a:srgbClr val="0000FF"/>
                </a:solidFill>
              </a:rPr>
              <a:t>行動應用程式</a:t>
            </a:r>
          </a:p>
          <a:p>
            <a:r>
              <a:rPr lang="zh-TW" altLang="en-US" sz="2000" dirty="0" smtClean="0">
                <a:solidFill>
                  <a:srgbClr val="0000FF"/>
                </a:solidFill>
              </a:rPr>
              <a:t>傳統型應用程式 </a:t>
            </a:r>
          </a:p>
          <a:p>
            <a:endParaRPr lang="zh-TW" alt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4644008" y="2499742"/>
            <a:ext cx="232627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zh-TW" altLang="en-US" sz="2000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</a:rPr>
              <a:t>遊戲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zh-TW" altLang="en-US" sz="2000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</a:rPr>
              <a:t>物聯網 </a:t>
            </a:r>
            <a:r>
              <a:rPr lang="en-US" altLang="zh-TW" sz="2000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2000" dirty="0" err="1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</a:rPr>
              <a:t>IoT</a:t>
            </a:r>
            <a:r>
              <a:rPr lang="en-US" altLang="zh-TW" sz="2000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zh-TW" altLang="en-US" sz="2000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</a:rPr>
              <a:t>機器學習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zh-TW" altLang="en-US" sz="2000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</a:rPr>
              <a:t>主控台應用程式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TW" sz="2000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</a:rPr>
              <a:t>Windows </a:t>
            </a:r>
            <a:r>
              <a:rPr lang="zh-TW" altLang="en-US" sz="2000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</a:rPr>
              <a:t>服務</a:t>
            </a:r>
          </a:p>
          <a:p>
            <a:endParaRPr lang="zh-TW" alt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dirty="0" smtClean="0"/>
              <a:t>樞紐分析元件</a:t>
            </a:r>
            <a:endParaRPr lang="zh-TW" alt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61806"/>
            <a:ext cx="7500990" cy="395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55" y="-13692"/>
            <a:ext cx="8229600" cy="857250"/>
          </a:xfrm>
        </p:spPr>
        <p:txBody>
          <a:bodyPr>
            <a:normAutofit/>
          </a:bodyPr>
          <a:lstStyle/>
          <a:p>
            <a:r>
              <a:rPr lang="en-US" altLang="zh-TW" sz="3200" dirty="0" smtClean="0"/>
              <a:t>Server Method</a:t>
            </a:r>
            <a:endParaRPr lang="zh-TW" alt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00180"/>
            <a:ext cx="6721419" cy="2898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771550"/>
            <a:ext cx="6580063" cy="2196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文字方塊 4"/>
          <p:cNvSpPr txBox="1"/>
          <p:nvPr/>
        </p:nvSpPr>
        <p:spPr>
          <a:xfrm>
            <a:off x="71406" y="4540107"/>
            <a:ext cx="112723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700" dirty="0" smtClean="0"/>
              <a:t>查詢客戶編號</a:t>
            </a:r>
            <a:r>
              <a:rPr lang="en-US" altLang="zh-TW" sz="700" dirty="0" smtClean="0"/>
              <a:t>8</a:t>
            </a:r>
            <a:r>
              <a:rPr lang="zh-TW" altLang="en-US" sz="700" dirty="0" smtClean="0"/>
              <a:t>的出貨單</a:t>
            </a:r>
            <a:endParaRPr lang="zh-TW" altLang="en-US" sz="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4016" y="-13692"/>
            <a:ext cx="8748464" cy="8572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z="3200" b="1" dirty="0" smtClean="0"/>
              <a:t>頁面權限控管、多國語言、免登入</a:t>
            </a:r>
            <a:endParaRPr lang="zh-TW" altLang="en-US" sz="3200" b="1" dirty="0"/>
          </a:p>
        </p:txBody>
      </p:sp>
      <p:grpSp>
        <p:nvGrpSpPr>
          <p:cNvPr id="29" name="群組 28"/>
          <p:cNvGrpSpPr/>
          <p:nvPr/>
        </p:nvGrpSpPr>
        <p:grpSpPr>
          <a:xfrm>
            <a:off x="251521" y="1122879"/>
            <a:ext cx="727831" cy="584775"/>
            <a:chOff x="251520" y="1617183"/>
            <a:chExt cx="727831" cy="779699"/>
          </a:xfrm>
        </p:grpSpPr>
        <p:sp>
          <p:nvSpPr>
            <p:cNvPr id="6" name="椭圆 1"/>
            <p:cNvSpPr>
              <a:spLocks noChangeArrowheads="1"/>
            </p:cNvSpPr>
            <p:nvPr/>
          </p:nvSpPr>
          <p:spPr bwMode="auto">
            <a:xfrm>
              <a:off x="251520" y="1628800"/>
              <a:ext cx="727831" cy="727831"/>
            </a:xfrm>
            <a:prstGeom prst="round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" name="TextBox 32"/>
            <p:cNvSpPr txBox="1">
              <a:spLocks noChangeArrowheads="1"/>
            </p:cNvSpPr>
            <p:nvPr/>
          </p:nvSpPr>
          <p:spPr bwMode="auto">
            <a:xfrm>
              <a:off x="298144" y="1617183"/>
              <a:ext cx="601447" cy="779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3200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104384" y="1513116"/>
            <a:ext cx="3467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</a:pPr>
            <a:r>
              <a:rPr lang="zh-TW" altLang="en-US" sz="1600" b="1" dirty="0" smtClean="0">
                <a:latin typeface="微軟正黑體" pitchFamily="34" charset="-120"/>
                <a:ea typeface="微軟正黑體" pitchFamily="34" charset="-120"/>
              </a:rPr>
              <a:t>可設定欄位標題、按鈕、頁籤、訊息</a:t>
            </a:r>
            <a:endParaRPr lang="en-US" altLang="zh-CN" sz="1600" b="1" dirty="0"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30" name="群組 29"/>
          <p:cNvGrpSpPr/>
          <p:nvPr/>
        </p:nvGrpSpPr>
        <p:grpSpPr>
          <a:xfrm>
            <a:off x="251521" y="2355727"/>
            <a:ext cx="727831" cy="584775"/>
            <a:chOff x="251520" y="3244933"/>
            <a:chExt cx="727831" cy="779700"/>
          </a:xfrm>
        </p:grpSpPr>
        <p:sp>
          <p:nvSpPr>
            <p:cNvPr id="9" name="椭圆 1"/>
            <p:cNvSpPr>
              <a:spLocks noChangeArrowheads="1"/>
            </p:cNvSpPr>
            <p:nvPr/>
          </p:nvSpPr>
          <p:spPr bwMode="auto">
            <a:xfrm>
              <a:off x="251520" y="3244934"/>
              <a:ext cx="727831" cy="727831"/>
            </a:xfrm>
            <a:prstGeom prst="round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00183C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" name="TextBox 32"/>
            <p:cNvSpPr txBox="1">
              <a:spLocks noChangeArrowheads="1"/>
            </p:cNvSpPr>
            <p:nvPr/>
          </p:nvSpPr>
          <p:spPr bwMode="auto">
            <a:xfrm>
              <a:off x="314713" y="3244933"/>
              <a:ext cx="601447" cy="77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3200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115616" y="2694336"/>
            <a:ext cx="24416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dirty="0" smtClean="0">
                <a:latin typeface="微軟正黑體" pitchFamily="34" charset="-120"/>
                <a:ea typeface="微軟正黑體" pitchFamily="34" charset="-120"/>
              </a:rPr>
              <a:t>模擬特定用戶操作此頁面</a:t>
            </a:r>
            <a:endParaRPr lang="en-US" altLang="zh-CN" sz="16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508104" y="1491630"/>
            <a:ext cx="35589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dirty="0" smtClean="0">
                <a:latin typeface="微軟正黑體" pitchFamily="34" charset="-120"/>
                <a:ea typeface="微軟正黑體" pitchFamily="34" charset="-120"/>
              </a:rPr>
              <a:t>設定使用者</a:t>
            </a:r>
            <a:r>
              <a:rPr lang="en-US" altLang="zh-TW" sz="1600" b="1" dirty="0" smtClean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1600" b="1" dirty="0" smtClean="0">
                <a:latin typeface="微軟正黑體" pitchFamily="34" charset="-120"/>
                <a:ea typeface="微軟正黑體" pitchFamily="34" charset="-120"/>
              </a:rPr>
              <a:t>群組對欄位與按鈕的權限</a:t>
            </a:r>
            <a:endParaRPr lang="en-US" altLang="zh-CN" sz="16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115617" y="105958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</a:pPr>
            <a:r>
              <a:rPr lang="zh-TW" altLang="en-US" sz="2800" b="1" dirty="0" smtClean="0">
                <a:solidFill>
                  <a:schemeClr val="accent1">
                    <a:lumMod val="7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多國語言</a:t>
            </a:r>
            <a:endParaRPr lang="en-US" altLang="zh-CN" sz="2800" b="1" dirty="0">
              <a:solidFill>
                <a:schemeClr val="accent1">
                  <a:lumMod val="75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15616" y="2264554"/>
            <a:ext cx="16850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chemeClr val="accent1">
                    <a:lumMod val="7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SSO URL</a:t>
            </a:r>
          </a:p>
        </p:txBody>
      </p:sp>
      <p:sp>
        <p:nvSpPr>
          <p:cNvPr id="20" name="矩形 19"/>
          <p:cNvSpPr/>
          <p:nvPr/>
        </p:nvSpPr>
        <p:spPr>
          <a:xfrm>
            <a:off x="5508105" y="105958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b="1" dirty="0" smtClean="0">
                <a:solidFill>
                  <a:schemeClr val="accent1">
                    <a:lumMod val="7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安全管理</a:t>
            </a:r>
            <a:endParaRPr lang="en-US" altLang="zh-CN" sz="2800" b="1" dirty="0" smtClean="0">
              <a:solidFill>
                <a:schemeClr val="accent1">
                  <a:lumMod val="75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28" name="群組 27"/>
          <p:cNvGrpSpPr/>
          <p:nvPr/>
        </p:nvGrpSpPr>
        <p:grpSpPr>
          <a:xfrm>
            <a:off x="4708266" y="1131590"/>
            <a:ext cx="727831" cy="584775"/>
            <a:chOff x="4644008" y="1580793"/>
            <a:chExt cx="727831" cy="779700"/>
          </a:xfrm>
        </p:grpSpPr>
        <p:sp>
          <p:nvSpPr>
            <p:cNvPr id="25" name="椭圆 1"/>
            <p:cNvSpPr>
              <a:spLocks noChangeArrowheads="1"/>
            </p:cNvSpPr>
            <p:nvPr/>
          </p:nvSpPr>
          <p:spPr bwMode="auto">
            <a:xfrm>
              <a:off x="4644008" y="1628800"/>
              <a:ext cx="727831" cy="727831"/>
            </a:xfrm>
            <a:prstGeom prst="round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00183C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" name="TextBox 32"/>
            <p:cNvSpPr txBox="1">
              <a:spLocks noChangeArrowheads="1"/>
            </p:cNvSpPr>
            <p:nvPr/>
          </p:nvSpPr>
          <p:spPr bwMode="auto">
            <a:xfrm>
              <a:off x="4707201" y="1580793"/>
              <a:ext cx="601447" cy="77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3200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dirty="0" smtClean="0"/>
              <a:t>多國語言</a:t>
            </a:r>
            <a:endParaRPr lang="zh-TW" altLang="en-US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075806"/>
            <a:ext cx="6949436" cy="1458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91630"/>
            <a:ext cx="6912768" cy="1463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文字方塊 5"/>
          <p:cNvSpPr txBox="1"/>
          <p:nvPr/>
        </p:nvSpPr>
        <p:spPr>
          <a:xfrm>
            <a:off x="1043608" y="915566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直接切換多國語言介面</a:t>
            </a:r>
            <a:endParaRPr lang="zh-TW" altLang="en-US" b="1" dirty="0"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7" name="群組 6"/>
          <p:cNvGrpSpPr/>
          <p:nvPr/>
        </p:nvGrpSpPr>
        <p:grpSpPr>
          <a:xfrm>
            <a:off x="142845" y="843559"/>
            <a:ext cx="727831" cy="584775"/>
            <a:chOff x="251520" y="1624011"/>
            <a:chExt cx="727831" cy="779700"/>
          </a:xfrm>
        </p:grpSpPr>
        <p:sp>
          <p:nvSpPr>
            <p:cNvPr id="8" name="椭圆 1"/>
            <p:cNvSpPr>
              <a:spLocks noChangeArrowheads="1"/>
            </p:cNvSpPr>
            <p:nvPr/>
          </p:nvSpPr>
          <p:spPr bwMode="auto">
            <a:xfrm>
              <a:off x="251520" y="1628800"/>
              <a:ext cx="727831" cy="727831"/>
            </a:xfrm>
            <a:prstGeom prst="round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" name="TextBox 32"/>
            <p:cNvSpPr txBox="1">
              <a:spLocks noChangeArrowheads="1"/>
            </p:cNvSpPr>
            <p:nvPr/>
          </p:nvSpPr>
          <p:spPr bwMode="auto">
            <a:xfrm>
              <a:off x="314713" y="1624011"/>
              <a:ext cx="601447" cy="77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3200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dirty="0" smtClean="0"/>
              <a:t>安全管理</a:t>
            </a:r>
            <a:r>
              <a:rPr lang="en-US" altLang="zh-TW" sz="2400" dirty="0" smtClean="0"/>
              <a:t>(</a:t>
            </a:r>
            <a:r>
              <a:rPr lang="zh-TW" altLang="en-US" sz="2400" dirty="0" smtClean="0"/>
              <a:t>控制欄位是否顯示、可編輯</a:t>
            </a:r>
            <a:r>
              <a:rPr lang="en-US" altLang="zh-TW" sz="2400" dirty="0" smtClean="0"/>
              <a:t>)</a:t>
            </a:r>
            <a:endParaRPr lang="zh-TW" altLang="en-US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742"/>
            <a:ext cx="5000660" cy="191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文字方塊 5"/>
          <p:cNvSpPr txBox="1"/>
          <p:nvPr/>
        </p:nvSpPr>
        <p:spPr>
          <a:xfrm>
            <a:off x="1071538" y="803660"/>
            <a:ext cx="381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帳號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001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，不可以編輯統一編號欄位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428874"/>
            <a:ext cx="5385209" cy="1976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4" name="群組 13"/>
          <p:cNvGrpSpPr/>
          <p:nvPr/>
        </p:nvGrpSpPr>
        <p:grpSpPr>
          <a:xfrm>
            <a:off x="142845" y="771549"/>
            <a:ext cx="727831" cy="584775"/>
            <a:chOff x="4644008" y="1585985"/>
            <a:chExt cx="727831" cy="779700"/>
          </a:xfrm>
        </p:grpSpPr>
        <p:sp>
          <p:nvSpPr>
            <p:cNvPr id="15" name="椭圆 1"/>
            <p:cNvSpPr>
              <a:spLocks noChangeArrowheads="1"/>
            </p:cNvSpPr>
            <p:nvPr/>
          </p:nvSpPr>
          <p:spPr bwMode="auto">
            <a:xfrm>
              <a:off x="4644008" y="1628800"/>
              <a:ext cx="727831" cy="727831"/>
            </a:xfrm>
            <a:prstGeom prst="round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00183C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" name="TextBox 32"/>
            <p:cNvSpPr txBox="1">
              <a:spLocks noChangeArrowheads="1"/>
            </p:cNvSpPr>
            <p:nvPr/>
          </p:nvSpPr>
          <p:spPr bwMode="auto">
            <a:xfrm>
              <a:off x="4707201" y="1585985"/>
              <a:ext cx="601447" cy="77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3200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字方塊 8"/>
          <p:cNvSpPr txBox="1"/>
          <p:nvPr/>
        </p:nvSpPr>
        <p:spPr>
          <a:xfrm>
            <a:off x="71406" y="4540107"/>
            <a:ext cx="90762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700" dirty="0" smtClean="0"/>
              <a:t>設定在</a:t>
            </a:r>
            <a:r>
              <a:rPr lang="en-US" altLang="zh-TW" sz="700" dirty="0" smtClean="0"/>
              <a:t>data form</a:t>
            </a:r>
            <a:r>
              <a:rPr lang="zh-TW" altLang="en-US" sz="700" dirty="0" smtClean="0"/>
              <a:t>上</a:t>
            </a:r>
            <a:endParaRPr lang="zh-TW" altLang="en-US" sz="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dirty="0" smtClean="0"/>
              <a:t>指定特定網頁免登入</a:t>
            </a:r>
            <a:r>
              <a:rPr lang="en-US" altLang="zh-TW" sz="2400" dirty="0" smtClean="0"/>
              <a:t>(</a:t>
            </a:r>
            <a:r>
              <a:rPr lang="zh-TW" altLang="en-US" sz="2400" dirty="0" smtClean="0"/>
              <a:t>如最新公告</a:t>
            </a:r>
            <a:r>
              <a:rPr lang="en-US" altLang="zh-TW" sz="2400" dirty="0" smtClean="0"/>
              <a:t>)</a:t>
            </a:r>
            <a:endParaRPr lang="zh-TW" altLang="en-US" sz="32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843559"/>
            <a:ext cx="490668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139702"/>
            <a:ext cx="5472608" cy="2411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群組 6"/>
          <p:cNvGrpSpPr/>
          <p:nvPr/>
        </p:nvGrpSpPr>
        <p:grpSpPr>
          <a:xfrm>
            <a:off x="142845" y="762839"/>
            <a:ext cx="727831" cy="586695"/>
            <a:chOff x="251520" y="3190505"/>
            <a:chExt cx="727831" cy="782260"/>
          </a:xfrm>
        </p:grpSpPr>
        <p:sp>
          <p:nvSpPr>
            <p:cNvPr id="8" name="椭圆 1"/>
            <p:cNvSpPr>
              <a:spLocks noChangeArrowheads="1"/>
            </p:cNvSpPr>
            <p:nvPr/>
          </p:nvSpPr>
          <p:spPr bwMode="auto">
            <a:xfrm>
              <a:off x="251520" y="3244934"/>
              <a:ext cx="727831" cy="727831"/>
            </a:xfrm>
            <a:prstGeom prst="round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00183C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" name="TextBox 32"/>
            <p:cNvSpPr txBox="1">
              <a:spLocks noChangeArrowheads="1"/>
            </p:cNvSpPr>
            <p:nvPr/>
          </p:nvSpPr>
          <p:spPr bwMode="auto">
            <a:xfrm>
              <a:off x="314713" y="3190505"/>
              <a:ext cx="601447" cy="77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3200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z="3200" b="1" dirty="0" smtClean="0"/>
              <a:t>紀錄追蹤</a:t>
            </a:r>
            <a:endParaRPr lang="zh-TW" altLang="en-US" sz="32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8" y="910817"/>
            <a:ext cx="3000395" cy="14403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915566"/>
            <a:ext cx="3929090" cy="1978184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499742"/>
            <a:ext cx="3357586" cy="198661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sp>
        <p:nvSpPr>
          <p:cNvPr id="9" name="矩形 8"/>
          <p:cNvSpPr/>
          <p:nvPr/>
        </p:nvSpPr>
        <p:spPr>
          <a:xfrm>
            <a:off x="500034" y="1232287"/>
            <a:ext cx="1643074" cy="4822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6286512" y="1178709"/>
            <a:ext cx="1928826" cy="1553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/>
          <p:cNvSpPr/>
          <p:nvPr/>
        </p:nvSpPr>
        <p:spPr>
          <a:xfrm>
            <a:off x="1714480" y="2893221"/>
            <a:ext cx="2000264" cy="14466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文字方塊 11"/>
          <p:cNvSpPr txBox="1"/>
          <p:nvPr/>
        </p:nvSpPr>
        <p:spPr>
          <a:xfrm>
            <a:off x="3923928" y="3003798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紀錄個別使用者的操作行為，執行的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SQL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語法，指令效能等。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z="3200" b="1" dirty="0" smtClean="0"/>
              <a:t>排程設定</a:t>
            </a:r>
            <a:r>
              <a:rPr lang="en-US" altLang="zh-TW" sz="3200" b="1" dirty="0" smtClean="0"/>
              <a:t>Scheduling</a:t>
            </a:r>
            <a:endParaRPr lang="zh-TW" altLang="en-US" sz="32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771550"/>
            <a:ext cx="3590843" cy="3014646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771551"/>
            <a:ext cx="2714644" cy="22241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3723878"/>
            <a:ext cx="2022812" cy="878681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sp>
        <p:nvSpPr>
          <p:cNvPr id="6" name="向右箭號 5"/>
          <p:cNvSpPr/>
          <p:nvPr/>
        </p:nvSpPr>
        <p:spPr>
          <a:xfrm>
            <a:off x="3500430" y="1428742"/>
            <a:ext cx="1111683" cy="214314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向右箭號 6"/>
          <p:cNvSpPr/>
          <p:nvPr/>
        </p:nvSpPr>
        <p:spPr>
          <a:xfrm rot="3176841">
            <a:off x="3269626" y="2885859"/>
            <a:ext cx="1686657" cy="261572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7000892" y="1000114"/>
            <a:ext cx="1880643" cy="14773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TW" altLang="en-US" dirty="0" smtClean="0"/>
              <a:t>定時</a:t>
            </a:r>
            <a:r>
              <a:rPr lang="en-US" altLang="zh-TW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zh-TW" altLang="en-US" dirty="0" smtClean="0"/>
              <a:t>資料拋轉</a:t>
            </a:r>
            <a:endParaRPr lang="en-US" altLang="zh-TW" dirty="0" smtClean="0"/>
          </a:p>
          <a:p>
            <a:pPr>
              <a:buFont typeface="Arial" pitchFamily="34" charset="0"/>
              <a:buChar char="•"/>
            </a:pPr>
            <a:r>
              <a:rPr lang="zh-TW" altLang="en-US" dirty="0" smtClean="0"/>
              <a:t>啟動流程</a:t>
            </a:r>
            <a:endParaRPr lang="en-US" altLang="zh-TW" dirty="0" smtClean="0"/>
          </a:p>
          <a:p>
            <a:pPr>
              <a:buFont typeface="Arial" pitchFamily="34" charset="0"/>
              <a:buChar char="•"/>
            </a:pPr>
            <a:r>
              <a:rPr lang="zh-TW" altLang="en-US" dirty="0" smtClean="0"/>
              <a:t>郵件、推播通知</a:t>
            </a:r>
            <a:endParaRPr lang="en-US" altLang="zh-TW" dirty="0" smtClean="0"/>
          </a:p>
          <a:p>
            <a:pPr>
              <a:buFont typeface="Arial" pitchFamily="34" charset="0"/>
              <a:buChar char="•"/>
            </a:pPr>
            <a:r>
              <a:rPr lang="zh-TW" altLang="en-US" dirty="0" smtClean="0"/>
              <a:t>產生報表、檔案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匯出系統文件</a:t>
            </a:r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785801"/>
            <a:ext cx="1285884" cy="2011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785800"/>
            <a:ext cx="3181967" cy="37639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770362"/>
            <a:ext cx="3714776" cy="38016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785800"/>
            <a:ext cx="3571900" cy="376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dirty="0" smtClean="0"/>
              <a:t>開發中功能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059582"/>
            <a:ext cx="8229600" cy="3394472"/>
          </a:xfrm>
        </p:spPr>
        <p:txBody>
          <a:bodyPr/>
          <a:lstStyle/>
          <a:p>
            <a:pPr marL="342900" lvl="2" indent="-342900"/>
            <a:r>
              <a:rPr lang="zh-TW" altLang="en-US" dirty="0" smtClean="0">
                <a:solidFill>
                  <a:schemeClr val="tx1"/>
                </a:solidFill>
              </a:rPr>
              <a:t>支援多種通訊整合，可發送</a:t>
            </a:r>
            <a:r>
              <a:rPr lang="en-US" dirty="0" smtClean="0">
                <a:solidFill>
                  <a:schemeClr val="tx1"/>
                </a:solidFill>
              </a:rPr>
              <a:t>Email/</a:t>
            </a:r>
            <a:r>
              <a:rPr lang="zh-TW" altLang="en-US" dirty="0" smtClean="0">
                <a:solidFill>
                  <a:schemeClr val="tx1"/>
                </a:solidFill>
              </a:rPr>
              <a:t>手機訊息</a:t>
            </a:r>
            <a:r>
              <a:rPr lang="en-US" dirty="0" smtClean="0">
                <a:solidFill>
                  <a:schemeClr val="tx1"/>
                </a:solidFill>
              </a:rPr>
              <a:t>/APP</a:t>
            </a:r>
            <a:r>
              <a:rPr lang="zh-TW" altLang="en-US" dirty="0" smtClean="0">
                <a:solidFill>
                  <a:schemeClr val="tx1"/>
                </a:solidFill>
              </a:rPr>
              <a:t>推播</a:t>
            </a:r>
            <a:r>
              <a:rPr lang="en-US" dirty="0" smtClean="0">
                <a:solidFill>
                  <a:schemeClr val="tx1"/>
                </a:solidFill>
              </a:rPr>
              <a:t>/Line</a:t>
            </a:r>
            <a:r>
              <a:rPr lang="zh-TW" altLang="en-US" dirty="0" smtClean="0">
                <a:solidFill>
                  <a:schemeClr val="tx1"/>
                </a:solidFill>
              </a:rPr>
              <a:t>訊息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zh-TW" altLang="en-US" dirty="0" smtClean="0">
                <a:solidFill>
                  <a:schemeClr val="tx1"/>
                </a:solidFill>
              </a:rPr>
              <a:t>整合</a:t>
            </a:r>
            <a:r>
              <a:rPr lang="en-US" dirty="0" smtClean="0">
                <a:solidFill>
                  <a:schemeClr val="tx1"/>
                </a:solidFill>
              </a:rPr>
              <a:t>Google</a:t>
            </a:r>
            <a:r>
              <a:rPr lang="zh-TW" altLang="en-US" dirty="0" smtClean="0">
                <a:solidFill>
                  <a:schemeClr val="tx1"/>
                </a:solidFill>
              </a:rPr>
              <a:t>行事曆等。</a:t>
            </a:r>
          </a:p>
          <a:p>
            <a:pPr marL="342900" lvl="2" indent="-342900"/>
            <a:r>
              <a:rPr lang="zh-TW" altLang="en-US" dirty="0" smtClean="0">
                <a:solidFill>
                  <a:schemeClr val="tx1"/>
                </a:solidFill>
              </a:rPr>
              <a:t>完整的用戶登入安全管控機制，可配合</a:t>
            </a:r>
            <a:r>
              <a:rPr lang="en-US" dirty="0" smtClean="0">
                <a:solidFill>
                  <a:schemeClr val="tx1"/>
                </a:solidFill>
              </a:rPr>
              <a:t>Active Directory</a:t>
            </a:r>
            <a:r>
              <a:rPr lang="zh-TW" altLang="en-US" dirty="0" smtClean="0">
                <a:solidFill>
                  <a:schemeClr val="tx1"/>
                </a:solidFill>
              </a:rPr>
              <a:t>或</a:t>
            </a:r>
            <a:r>
              <a:rPr lang="en-US" dirty="0" smtClean="0">
                <a:solidFill>
                  <a:schemeClr val="tx1"/>
                </a:solidFill>
              </a:rPr>
              <a:t>LDAP</a:t>
            </a:r>
            <a:r>
              <a:rPr lang="zh-TW" altLang="en-US" dirty="0" smtClean="0">
                <a:solidFill>
                  <a:schemeClr val="tx1"/>
                </a:solidFill>
              </a:rPr>
              <a:t>認證進行</a:t>
            </a:r>
            <a:r>
              <a:rPr lang="en-US" dirty="0" smtClean="0">
                <a:solidFill>
                  <a:schemeClr val="tx1"/>
                </a:solidFill>
              </a:rPr>
              <a:t>Single Sign-On</a:t>
            </a:r>
            <a:r>
              <a:rPr lang="zh-TW" altLang="en-US" dirty="0" smtClean="0">
                <a:solidFill>
                  <a:schemeClr val="tx1"/>
                </a:solidFill>
              </a:rPr>
              <a:t>。</a:t>
            </a:r>
          </a:p>
          <a:p>
            <a:endParaRPr lang="zh-TW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79512" y="843558"/>
            <a:ext cx="8784976" cy="223224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2700">
            <a:solidFill>
              <a:schemeClr val="bg1">
                <a:lumMod val="9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512" y="-92546"/>
            <a:ext cx="6203032" cy="91125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 sz="3200" b="1" dirty="0" smtClean="0"/>
              <a:t>.NET Core</a:t>
            </a:r>
            <a:r>
              <a:rPr lang="zh-TW" altLang="en-US" sz="3200" b="1" dirty="0" smtClean="0"/>
              <a:t> 新特性</a:t>
            </a:r>
            <a:endParaRPr lang="zh-TW" altLang="en-US" sz="3200" b="1" dirty="0"/>
          </a:p>
        </p:txBody>
      </p:sp>
      <p:sp>
        <p:nvSpPr>
          <p:cNvPr id="5" name="文字方塊 4"/>
          <p:cNvSpPr txBox="1"/>
          <p:nvPr/>
        </p:nvSpPr>
        <p:spPr>
          <a:xfrm>
            <a:off x="323528" y="987574"/>
            <a:ext cx="282320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zh-TW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itchFamily="34" charset="-120"/>
                <a:ea typeface="微軟正黑體" pitchFamily="34" charset="-120"/>
                <a:hlinkClick r:id="rId3" action="ppaction://hlinksldjump"/>
              </a:rPr>
              <a:t>跨平台</a:t>
            </a:r>
            <a:endParaRPr lang="en-US" altLang="zh-TW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itchFamily="34" charset="-120"/>
                <a:ea typeface="微軟正黑體" pitchFamily="34" charset="-120"/>
                <a:hlinkClick r:id="" action="ppaction://noaction"/>
              </a:rPr>
              <a:t>效能佳</a:t>
            </a:r>
            <a:endParaRPr lang="en-US" altLang="zh-TW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開放原始碼</a:t>
            </a:r>
            <a:endParaRPr lang="en-US" altLang="zh-TW" sz="28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itchFamily="34" charset="-120"/>
                <a:ea typeface="微軟正黑體" pitchFamily="34" charset="-120"/>
                <a:hlinkClick r:id="rId4" action="ppaction://hlinksldjump"/>
              </a:rPr>
              <a:t>依需求安裝模組</a:t>
            </a:r>
            <a:endParaRPr lang="en-US" altLang="zh-TW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3851920" y="915566"/>
            <a:ext cx="318228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zh-TW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itchFamily="34" charset="-120"/>
                <a:ea typeface="微軟正黑體" pitchFamily="34" charset="-120"/>
                <a:hlinkClick r:id="rId5" action="ppaction://hlinksldjump"/>
              </a:rPr>
              <a:t>多種裝置與處理器</a:t>
            </a:r>
            <a:endParaRPr lang="en-US" altLang="zh-TW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itchFamily="34" charset="-120"/>
                <a:ea typeface="微軟正黑體" pitchFamily="34" charset="-120"/>
                <a:hlinkClick r:id="rId3" action="ppaction://hlinksldjump"/>
              </a:rPr>
              <a:t>容器化</a:t>
            </a:r>
            <a:endParaRPr lang="en-US" altLang="zh-TW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微服務</a:t>
            </a:r>
            <a:endParaRPr lang="en-US" altLang="zh-TW" sz="28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多種</a:t>
            </a:r>
            <a:r>
              <a:rPr lang="en-US" altLang="zh-TW" sz="2800" dirty="0" smtClean="0">
                <a:latin typeface="微軟正黑體" pitchFamily="34" charset="-120"/>
                <a:ea typeface="微軟正黑體" pitchFamily="34" charset="-120"/>
              </a:rPr>
              <a:t>Web Server</a:t>
            </a:r>
            <a:endParaRPr lang="en-US" altLang="zh-TW" sz="24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endParaRPr lang="en-US" altLang="zh-TW" sz="2800" dirty="0" smtClean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512" y="-13692"/>
            <a:ext cx="7459762" cy="8572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 sz="3200" b="1" dirty="0" smtClean="0"/>
              <a:t>EEP.NET Core </a:t>
            </a:r>
            <a:r>
              <a:rPr lang="zh-TW" altLang="en-US" sz="3200" b="1" dirty="0" smtClean="0"/>
              <a:t>效益</a:t>
            </a:r>
            <a:endParaRPr lang="zh-TW" altLang="en-US" sz="3200" b="1" dirty="0"/>
          </a:p>
        </p:txBody>
      </p:sp>
      <p:sp>
        <p:nvSpPr>
          <p:cNvPr id="3" name="矩形 2"/>
          <p:cNvSpPr/>
          <p:nvPr/>
        </p:nvSpPr>
        <p:spPr>
          <a:xfrm>
            <a:off x="243352" y="915566"/>
            <a:ext cx="1952384" cy="172819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5400" b="1" dirty="0" smtClean="0">
                <a:latin typeface="微軟正黑體" pitchFamily="34" charset="-120"/>
                <a:ea typeface="微軟正黑體" pitchFamily="34" charset="-120"/>
              </a:rPr>
              <a:t>更快</a:t>
            </a:r>
            <a:endParaRPr lang="zh-TW" altLang="en-US" sz="54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3352" y="2764595"/>
            <a:ext cx="1952384" cy="175137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5400" b="1" dirty="0" smtClean="0">
                <a:latin typeface="微軟正黑體" pitchFamily="34" charset="-120"/>
                <a:ea typeface="微軟正黑體" pitchFamily="34" charset="-120"/>
              </a:rPr>
              <a:t>更好</a:t>
            </a:r>
            <a:endParaRPr lang="zh-TW" altLang="en-US" sz="54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67744" y="915566"/>
            <a:ext cx="5357850" cy="17281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透過精靈方式開發，效率提升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直接完成新增、修改、刪除、查詢、預設值、資料檢核、匯出、套表功能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可透過</a:t>
            </a:r>
            <a:r>
              <a:rPr lang="en-US" altLang="zh-TW" dirty="0" err="1" smtClean="0">
                <a:latin typeface="微軟正黑體" pitchFamily="34" charset="-120"/>
                <a:ea typeface="微軟正黑體" pitchFamily="34" charset="-120"/>
              </a:rPr>
              <a:t>iCoder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開發，速度更是加倍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EEP.NET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開發人員，學習成本低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67744" y="2764595"/>
            <a:ext cx="5357850" cy="17513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zh-TW" altLang="en-US" sz="1600" dirty="0" smtClean="0">
                <a:solidFill>
                  <a:schemeClr val="dk1"/>
                </a:solidFill>
                <a:latin typeface="微軟正黑體" pitchFamily="34" charset="-120"/>
                <a:ea typeface="微軟正黑體" pitchFamily="34" charset="-120"/>
              </a:rPr>
              <a:t>已具備登入驗證、選單呈現、系統主畫面、權限控管、帳號群組維護、稽核紀錄功能，不需要重複造輪子</a:t>
            </a:r>
            <a:endParaRPr lang="en-US" altLang="zh-TW" sz="1600" dirty="0" smtClean="0">
              <a:solidFill>
                <a:schemeClr val="dk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16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所見即所得設計方式，避免人為錯誤，大幅優化開發介面</a:t>
            </a:r>
            <a:endParaRPr lang="en-US" altLang="zh-TW" sz="1600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16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整合數十種網頁元件</a:t>
            </a:r>
            <a:endParaRPr lang="en-US" altLang="zh-TW" sz="1600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16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可結合全新的</a:t>
            </a:r>
            <a:r>
              <a:rPr lang="en-US" altLang="zh-TW" sz="16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EEP</a:t>
            </a:r>
            <a:r>
              <a:rPr lang="zh-TW" altLang="en-US" sz="16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工作流程引擎</a:t>
            </a:r>
            <a:endParaRPr lang="en-US" altLang="zh-TW" sz="1600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179512" y="892957"/>
            <a:ext cx="8501122" cy="321471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" name="燕尾形向右箭號 24"/>
          <p:cNvSpPr/>
          <p:nvPr/>
        </p:nvSpPr>
        <p:spPr>
          <a:xfrm>
            <a:off x="179512" y="2378906"/>
            <a:ext cx="8643998" cy="642942"/>
          </a:xfrm>
          <a:prstGeom prst="notched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4566" y="-92546"/>
            <a:ext cx="7459762" cy="8572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 sz="3200" b="1" dirty="0" smtClean="0"/>
              <a:t>EEP.NET Core </a:t>
            </a:r>
            <a:r>
              <a:rPr lang="zh-TW" altLang="en-US" sz="3200" b="1" dirty="0" smtClean="0"/>
              <a:t>的時程</a:t>
            </a:r>
            <a:endParaRPr lang="zh-TW" altLang="en-US" sz="3200" b="1" dirty="0"/>
          </a:p>
        </p:txBody>
      </p:sp>
      <p:sp>
        <p:nvSpPr>
          <p:cNvPr id="5" name="橢圓 4"/>
          <p:cNvSpPr/>
          <p:nvPr/>
        </p:nvSpPr>
        <p:spPr>
          <a:xfrm>
            <a:off x="751016" y="2325327"/>
            <a:ext cx="463398" cy="428628"/>
          </a:xfrm>
          <a:prstGeom prst="ellipse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7030A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393826" y="2039634"/>
            <a:ext cx="120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Q4 </a:t>
            </a:r>
            <a:r>
              <a:rPr lang="zh-TW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計畫啟動</a:t>
            </a:r>
            <a:endParaRPr lang="zh-TW" altLang="en-US" sz="1400" b="1" dirty="0">
              <a:solidFill>
                <a:schemeClr val="accent1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橢圓 6"/>
          <p:cNvSpPr/>
          <p:nvPr/>
        </p:nvSpPr>
        <p:spPr>
          <a:xfrm>
            <a:off x="2322652" y="2646798"/>
            <a:ext cx="463398" cy="428628"/>
          </a:xfrm>
          <a:prstGeom prst="ellipse">
            <a:avLst/>
          </a:prstGeom>
          <a:gradFill flip="none" rotWithShape="1">
            <a:gsLst>
              <a:gs pos="0">
                <a:schemeClr val="accent6">
                  <a:shade val="51000"/>
                  <a:satMod val="130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橢圓 7"/>
          <p:cNvSpPr/>
          <p:nvPr/>
        </p:nvSpPr>
        <p:spPr>
          <a:xfrm>
            <a:off x="3977201" y="2325327"/>
            <a:ext cx="451923" cy="428628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橢圓 8"/>
          <p:cNvSpPr/>
          <p:nvPr/>
        </p:nvSpPr>
        <p:spPr>
          <a:xfrm>
            <a:off x="4477267" y="2646798"/>
            <a:ext cx="451923" cy="428628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橢圓 9"/>
          <p:cNvSpPr/>
          <p:nvPr/>
        </p:nvSpPr>
        <p:spPr>
          <a:xfrm>
            <a:off x="5405961" y="2317748"/>
            <a:ext cx="451923" cy="428628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橢圓 10"/>
          <p:cNvSpPr/>
          <p:nvPr/>
        </p:nvSpPr>
        <p:spPr>
          <a:xfrm>
            <a:off x="7120473" y="2325327"/>
            <a:ext cx="451923" cy="42862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文字方塊 11"/>
          <p:cNvSpPr txBox="1"/>
          <p:nvPr/>
        </p:nvSpPr>
        <p:spPr>
          <a:xfrm>
            <a:off x="1822587" y="3080556"/>
            <a:ext cx="1576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Q4 Server</a:t>
            </a:r>
            <a:r>
              <a:rPr lang="zh-TW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與精靈</a:t>
            </a:r>
            <a:endParaRPr lang="zh-TW" altLang="en-US" sz="1400" b="1" dirty="0">
              <a:solidFill>
                <a:schemeClr val="accent1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3571868" y="2040916"/>
            <a:ext cx="120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Q1 </a:t>
            </a:r>
            <a:r>
              <a:rPr lang="zh-TW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組件完善</a:t>
            </a:r>
            <a:endParaRPr lang="zh-TW" altLang="en-US" sz="1400" b="1" dirty="0">
              <a:solidFill>
                <a:schemeClr val="accent1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3976631" y="3129005"/>
            <a:ext cx="1565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Q1 </a:t>
            </a:r>
            <a:r>
              <a:rPr lang="zh-TW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支援</a:t>
            </a:r>
            <a:r>
              <a:rPr lang="en-US" altLang="zh-TW" sz="14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VS Code</a:t>
            </a:r>
            <a:endParaRPr lang="zh-TW" altLang="en-US" sz="1400" b="1" dirty="0">
              <a:solidFill>
                <a:schemeClr val="accent1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4984743" y="2040916"/>
            <a:ext cx="1415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Q2 </a:t>
            </a:r>
            <a:r>
              <a:rPr lang="en-US" altLang="zh-TW" sz="1400" b="1" dirty="0" err="1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iCoder</a:t>
            </a:r>
            <a:r>
              <a:rPr lang="zh-TW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精靈</a:t>
            </a:r>
            <a:endParaRPr lang="zh-TW" altLang="en-US" sz="1400" b="1" dirty="0">
              <a:solidFill>
                <a:schemeClr val="accent1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812653" y="85934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chemeClr val="bg1"/>
                </a:solidFill>
              </a:rPr>
              <a:t>2019</a:t>
            </a:r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2384290" y="85934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chemeClr val="bg1"/>
                </a:solidFill>
              </a:rPr>
              <a:t>2020</a:t>
            </a:r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6027628" y="85934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chemeClr val="bg1"/>
                </a:solidFill>
              </a:rPr>
              <a:t>2021</a:t>
            </a:r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19" name="橢圓 18"/>
          <p:cNvSpPr/>
          <p:nvPr/>
        </p:nvSpPr>
        <p:spPr>
          <a:xfrm>
            <a:off x="6048903" y="2646798"/>
            <a:ext cx="451923" cy="428628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文字方塊 19"/>
          <p:cNvSpPr txBox="1"/>
          <p:nvPr/>
        </p:nvSpPr>
        <p:spPr>
          <a:xfrm>
            <a:off x="5620275" y="3112486"/>
            <a:ext cx="16724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Q3</a:t>
            </a:r>
            <a:r>
              <a:rPr lang="zh-TW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支援</a:t>
            </a:r>
            <a:r>
              <a:rPr lang="en-US" altLang="zh-TW" sz="1400" b="1" dirty="0" err="1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WorkFlow</a:t>
            </a:r>
            <a:endParaRPr lang="zh-TW" altLang="en-US" sz="1400" b="1" dirty="0">
              <a:solidFill>
                <a:schemeClr val="accent1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6983848" y="1834216"/>
            <a:ext cx="1911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Q4 APP</a:t>
            </a:r>
            <a:r>
              <a:rPr lang="zh-TW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整合</a:t>
            </a:r>
            <a:r>
              <a:rPr lang="en-US" altLang="zh-TW" sz="14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14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14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支援</a:t>
            </a:r>
            <a:r>
              <a:rPr lang="en-US" altLang="zh-TW" sz="14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Oracle/MySQL5</a:t>
            </a:r>
            <a:endParaRPr lang="zh-TW" altLang="en-US" sz="1400" b="1" dirty="0">
              <a:solidFill>
                <a:schemeClr val="accent1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23" name="直線接點 22"/>
          <p:cNvCxnSpPr/>
          <p:nvPr/>
        </p:nvCxnSpPr>
        <p:spPr>
          <a:xfrm rot="5400000">
            <a:off x="-96517" y="2619810"/>
            <a:ext cx="369691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/>
          <p:cNvCxnSpPr/>
          <p:nvPr/>
        </p:nvCxnSpPr>
        <p:spPr>
          <a:xfrm rot="5400000">
            <a:off x="1760872" y="2619215"/>
            <a:ext cx="369691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1547664" y="2211710"/>
            <a:ext cx="7772400" cy="1021556"/>
          </a:xfrm>
        </p:spPr>
        <p:txBody>
          <a:bodyPr>
            <a:normAutofit/>
          </a:bodyPr>
          <a:lstStyle/>
          <a:p>
            <a:r>
              <a:rPr lang="zh-TW" altLang="en-US" sz="4000" dirty="0" smtClean="0"/>
              <a:t>結論</a:t>
            </a:r>
            <a:endParaRPr lang="zh-TW" altLang="en-US" sz="4000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 smtClean="0"/>
              <a:t>樹莓派上執行</a:t>
            </a:r>
            <a:r>
              <a:rPr lang="en-US" altLang="zh-TW" sz="3200" b="1" dirty="0" smtClean="0"/>
              <a:t>EEP.NET Core</a:t>
            </a:r>
            <a:r>
              <a:rPr lang="zh-TW" altLang="en-US" sz="3200" b="1" dirty="0" smtClean="0"/>
              <a:t>開發環境</a:t>
            </a:r>
            <a:endParaRPr lang="zh-TW" altLang="en-US" sz="3200" b="1" dirty="0"/>
          </a:p>
        </p:txBody>
      </p:sp>
      <p:sp>
        <p:nvSpPr>
          <p:cNvPr id="6" name="文字方塊 5">
            <a:hlinkClick r:id="rId3" action="ppaction://hlinksldjump"/>
          </p:cNvPr>
          <p:cNvSpPr txBox="1"/>
          <p:nvPr/>
        </p:nvSpPr>
        <p:spPr>
          <a:xfrm>
            <a:off x="0" y="4774186"/>
            <a:ext cx="209288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TW" altLang="en-US" dirty="0" smtClean="0"/>
              <a:t>回</a:t>
            </a:r>
            <a:r>
              <a:rPr lang="en-US" altLang="zh-TW" b="1" dirty="0" smtClean="0"/>
              <a:t>.NET Core</a:t>
            </a:r>
            <a:r>
              <a:rPr lang="zh-TW" altLang="en-US" b="1" dirty="0" smtClean="0"/>
              <a:t> 新特性</a:t>
            </a:r>
            <a:endParaRPr lang="zh-TW" altLang="en-US" dirty="0"/>
          </a:p>
        </p:txBody>
      </p:sp>
      <p:sp>
        <p:nvSpPr>
          <p:cNvPr id="76804" name="AutoShape 4" descr="樹莓派.net core安裝+ 解決debug問題| CC中文字幕- YouTube"/>
          <p:cNvSpPr>
            <a:spLocks noChangeAspect="1" noChangeArrowheads="1"/>
          </p:cNvSpPr>
          <p:nvPr/>
        </p:nvSpPr>
        <p:spPr bwMode="auto">
          <a:xfrm>
            <a:off x="155575" y="-108347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76806" name="AutoShape 6" descr="樹莓派.net core安裝+ 解決debug問題| CC中文字幕- YouTube"/>
          <p:cNvSpPr>
            <a:spLocks noChangeAspect="1" noChangeArrowheads="1"/>
          </p:cNvSpPr>
          <p:nvPr/>
        </p:nvSpPr>
        <p:spPr bwMode="auto">
          <a:xfrm>
            <a:off x="155575" y="-108347"/>
            <a:ext cx="304800" cy="228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142845" y="771550"/>
            <a:ext cx="8858311" cy="3385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1600" dirty="0" err="1" smtClean="0">
                <a:solidFill>
                  <a:schemeClr val="lt1"/>
                </a:solidFill>
              </a:rPr>
              <a:t>dotnet</a:t>
            </a:r>
            <a:r>
              <a:rPr lang="en-US" altLang="zh-TW" sz="1600" dirty="0" smtClean="0">
                <a:solidFill>
                  <a:schemeClr val="lt1"/>
                </a:solidFill>
              </a:rPr>
              <a:t> "run" "--project" "/home/pi/Documents/</a:t>
            </a:r>
            <a:r>
              <a:rPr lang="en-US" altLang="zh-TW" sz="1600" dirty="0" err="1" smtClean="0">
                <a:solidFill>
                  <a:schemeClr val="lt1"/>
                </a:solidFill>
              </a:rPr>
              <a:t>EEPCore</a:t>
            </a:r>
            <a:r>
              <a:rPr lang="en-US" altLang="zh-TW" sz="1600" dirty="0" smtClean="0">
                <a:solidFill>
                  <a:schemeClr val="lt1"/>
                </a:solidFill>
              </a:rPr>
              <a:t>/</a:t>
            </a:r>
            <a:r>
              <a:rPr lang="en-US" altLang="zh-TW" sz="1600" dirty="0" err="1" smtClean="0">
                <a:solidFill>
                  <a:schemeClr val="lt1"/>
                </a:solidFill>
              </a:rPr>
              <a:t>EEPWebClient.Core</a:t>
            </a:r>
            <a:r>
              <a:rPr lang="en-US" altLang="zh-TW" sz="1600" dirty="0" smtClean="0">
                <a:solidFill>
                  <a:schemeClr val="lt1"/>
                </a:solidFill>
              </a:rPr>
              <a:t>/</a:t>
            </a:r>
            <a:r>
              <a:rPr lang="en-US" altLang="zh-TW" sz="1600" dirty="0" err="1" smtClean="0">
                <a:solidFill>
                  <a:schemeClr val="lt1"/>
                </a:solidFill>
              </a:rPr>
              <a:t>EEPWebClient.Core.csproj</a:t>
            </a:r>
            <a:r>
              <a:rPr lang="en-US" altLang="zh-TW" sz="1600" dirty="0" smtClean="0">
                <a:solidFill>
                  <a:schemeClr val="lt1"/>
                </a:solidFill>
              </a:rPr>
              <a:t>"</a:t>
            </a:r>
            <a:endParaRPr lang="zh-TW" altLang="en-US" sz="1600" dirty="0">
              <a:solidFill>
                <a:schemeClr val="lt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273882"/>
            <a:ext cx="6101702" cy="31552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8" name="文字方塊 7"/>
          <p:cNvSpPr txBox="1"/>
          <p:nvPr/>
        </p:nvSpPr>
        <p:spPr>
          <a:xfrm>
            <a:off x="2777844" y="4774186"/>
            <a:ext cx="3937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solidFill>
                  <a:schemeClr val="bg1"/>
                </a:solidFill>
              </a:rPr>
              <a:t>對比超級龐大超吃資源的</a:t>
            </a:r>
            <a:r>
              <a:rPr lang="en-US" altLang="zh-TW" dirty="0" smtClean="0">
                <a:solidFill>
                  <a:schemeClr val="bg1"/>
                </a:solidFill>
              </a:rPr>
              <a:t>Visual Studio</a:t>
            </a:r>
            <a:endParaRPr lang="zh-TW" altLang="en-US" dirty="0">
              <a:solidFill>
                <a:schemeClr val="bg1"/>
              </a:solidFill>
            </a:endParaRPr>
          </a:p>
        </p:txBody>
      </p:sp>
      <p:pic>
        <p:nvPicPr>
          <p:cNvPr id="10242" name="Picture 2" descr="https://lh3.googleusercontent.com/qrNklsytocH80yaBIOBjjVi_Hc0IeRnqG1K5CeFVIOhNLXIvifgCjxZ9zrqvpKKHrrmlWzqY7N3UUb1hbN8lb6q61SK2uBGLDPNJNdIyFysB4k6rUVd1T4IePoJOLXCyWrW_6Ze8FdLAL-uPt19Pv8f5vl16K-JNAxT4bQkeWfXJgT6Cn3PLqmHhRZelERd1zJrUAXtx5vUbmSHPreaaHTocC1I0uGjvIo4iXGdstsoHcOUksbdk30rHDg_eJVE0hU_kAaqtNJLF0yv0lpMghK98Ur1UcXqRt9Mpf_itxqH_dhFF3p4-nmO8pmFGPIw0SXENnT-ojI165ryF2qirnPJpbH2XcHyz8kLQlc1zQyVhw74asfy-z4WfaJ0h01zplUdC4Wqml4RR1r3aAvPKYNKXyaXB7RjOprqbEL_iat496z_ILxf-aJycdlgpRcOmT4SgthYsApULGAxaX4voj_SJsMIs9VgXcEcD4Kdnx3jSvGtz7S2fnkY2-xZq0ArFOAh-TlptzWhW6RkQleq2z64hbZiiqhKjUV9zRSnojg2P3P5bpqnQP6kHMJq6RGEEGcNgyyDFxJLASr0X02G7d0rnxSVUwYYbycQSMPoBna1ZdkWRNObUeaK7Ot4_xlfiz2XTrjgfTFRCTxZFpSi9p785mjGnxbglhq7_bnTYppKsNRhnxoqDlrl_8klwDmx2osIOLdCbW5_QfYW2rVHpqHlT=w770-h914-no?authuser=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1285866"/>
            <a:ext cx="1785950" cy="21227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55" y="-92546"/>
            <a:ext cx="8229600" cy="857250"/>
          </a:xfrm>
        </p:spPr>
        <p:txBody>
          <a:bodyPr>
            <a:normAutofit/>
          </a:bodyPr>
          <a:lstStyle/>
          <a:p>
            <a:r>
              <a:rPr lang="zh-TW" altLang="en-US" sz="3200" dirty="0" smtClean="0"/>
              <a:t>支援平台</a:t>
            </a:r>
            <a:endParaRPr lang="zh-TW" altLang="en-US" sz="3200" dirty="0"/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20322"/>
            <a:ext cx="6085909" cy="386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文字方塊 5">
            <a:hlinkClick r:id="rId3" action="ppaction://hlinksldjump"/>
          </p:cNvPr>
          <p:cNvSpPr txBox="1"/>
          <p:nvPr/>
        </p:nvSpPr>
        <p:spPr>
          <a:xfrm>
            <a:off x="3923928" y="4299942"/>
            <a:ext cx="2082814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TW" altLang="en-US" dirty="0" smtClean="0"/>
              <a:t>回</a:t>
            </a:r>
            <a:r>
              <a:rPr lang="en-US" altLang="zh-TW" dirty="0" smtClean="0"/>
              <a:t>.NET Core </a:t>
            </a:r>
            <a:r>
              <a:rPr lang="zh-TW" altLang="en-US" dirty="0" smtClean="0"/>
              <a:t>新特性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7504" y="-40858"/>
            <a:ext cx="8229600" cy="857250"/>
          </a:xfrm>
        </p:spPr>
        <p:txBody>
          <a:bodyPr>
            <a:normAutofit/>
          </a:bodyPr>
          <a:lstStyle/>
          <a:p>
            <a:r>
              <a:rPr lang="zh-TW" altLang="en-US" sz="3200" dirty="0" smtClean="0"/>
              <a:t>依需求在</a:t>
            </a:r>
            <a:r>
              <a:rPr lang="en-US" altLang="zh-TW" sz="3200" dirty="0" err="1" smtClean="0"/>
              <a:t>NuGet</a:t>
            </a:r>
            <a:r>
              <a:rPr lang="zh-TW" altLang="en-US" sz="3200" dirty="0" smtClean="0"/>
              <a:t>下載與更新套件</a:t>
            </a:r>
            <a:endParaRPr lang="zh-TW" altLang="en-US" sz="3200" dirty="0"/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71550"/>
            <a:ext cx="694531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文字方塊 4">
            <a:hlinkClick r:id="rId3" action="ppaction://hlinksldjump"/>
          </p:cNvPr>
          <p:cNvSpPr txBox="1"/>
          <p:nvPr/>
        </p:nvSpPr>
        <p:spPr>
          <a:xfrm>
            <a:off x="4860032" y="4299942"/>
            <a:ext cx="2082814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TW" altLang="en-US" dirty="0" smtClean="0"/>
              <a:t>回</a:t>
            </a:r>
            <a:r>
              <a:rPr lang="en-US" altLang="zh-TW" dirty="0" smtClean="0"/>
              <a:t>.NET Core </a:t>
            </a:r>
            <a:r>
              <a:rPr lang="zh-TW" altLang="en-US" dirty="0" smtClean="0"/>
              <a:t>新特性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2571737" y="4866501"/>
            <a:ext cx="5439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12/1</a:t>
            </a:r>
            <a:r>
              <a:rPr lang="zh-TW" altLang="en-US" dirty="0" smtClean="0"/>
              <a:t>拿到</a:t>
            </a:r>
            <a:r>
              <a:rPr lang="en-US" altLang="zh-TW" dirty="0" err="1" smtClean="0"/>
              <a:t>EEPNetCore</a:t>
            </a:r>
            <a:r>
              <a:rPr lang="zh-TW" altLang="en-US" dirty="0" smtClean="0"/>
              <a:t>版本，打開方案建置時自動下載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27784" y="2238698"/>
            <a:ext cx="5760640" cy="11251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en-US" altLang="zh-TW" sz="4400" b="1" dirty="0" smtClean="0">
                <a:latin typeface="微軟正黑體" pitchFamily="34" charset="-120"/>
                <a:ea typeface="微軟正黑體" pitchFamily="34" charset="-120"/>
                <a:cs typeface="+mj-cs"/>
              </a:rPr>
              <a:t>EEP.NET Core</a:t>
            </a:r>
            <a:endParaRPr lang="zh-TW" altLang="en-US" sz="4400" b="1" dirty="0">
              <a:latin typeface="微軟正黑體" pitchFamily="34" charset="-120"/>
              <a:ea typeface="微軟正黑體" pitchFamily="34" charset="-120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7504" y="-13692"/>
            <a:ext cx="6203032" cy="74923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 sz="3200" b="1" dirty="0" smtClean="0"/>
              <a:t>EEP.NET</a:t>
            </a:r>
            <a:r>
              <a:rPr lang="zh-TW" altLang="en-US" sz="3200" b="1" dirty="0" smtClean="0"/>
              <a:t> </a:t>
            </a:r>
            <a:r>
              <a:rPr lang="en-US" altLang="zh-TW" sz="3200" b="1" dirty="0" smtClean="0"/>
              <a:t>Core</a:t>
            </a:r>
            <a:r>
              <a:rPr lang="zh-TW" altLang="en-US" sz="3200" b="1" dirty="0" smtClean="0"/>
              <a:t>藍圖</a:t>
            </a:r>
            <a:endParaRPr lang="zh-TW" altLang="en-US" sz="3200" b="1" dirty="0"/>
          </a:p>
        </p:txBody>
      </p:sp>
      <p:graphicFrame>
        <p:nvGraphicFramePr>
          <p:cNvPr id="5" name="資料庫圖表 4"/>
          <p:cNvGraphicFramePr/>
          <p:nvPr/>
        </p:nvGraphicFramePr>
        <p:xfrm>
          <a:off x="-325840" y="627534"/>
          <a:ext cx="8858280" cy="4266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文字方塊 5"/>
          <p:cNvSpPr txBox="1"/>
          <p:nvPr/>
        </p:nvSpPr>
        <p:spPr>
          <a:xfrm>
            <a:off x="2051720" y="843558"/>
            <a:ext cx="2232248" cy="10772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TW" sz="1600" strike="sngStrike" dirty="0" err="1" smtClean="0">
                <a:latin typeface="微軟正黑體" pitchFamily="34" charset="-120"/>
                <a:ea typeface="微軟正黑體" pitchFamily="34" charset="-120"/>
              </a:rPr>
              <a:t>jQuery</a:t>
            </a:r>
            <a:r>
              <a:rPr lang="zh-TW" altLang="en-US" sz="1600" strike="sngStrike" dirty="0" smtClean="0">
                <a:latin typeface="微軟正黑體" pitchFamily="34" charset="-120"/>
                <a:ea typeface="微軟正黑體" pitchFamily="34" charset="-120"/>
              </a:rPr>
              <a:t>模組</a:t>
            </a:r>
            <a:endParaRPr lang="en-US" altLang="zh-TW" sz="1600" strike="sngStrike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en-US" altLang="zh-TW" sz="1600" strike="sngStrike" dirty="0" smtClean="0">
                <a:latin typeface="微軟正黑體" pitchFamily="34" charset="-120"/>
                <a:ea typeface="微軟正黑體" pitchFamily="34" charset="-120"/>
              </a:rPr>
              <a:t>Windows Form</a:t>
            </a:r>
          </a:p>
          <a:p>
            <a:r>
              <a:rPr lang="en-US" altLang="zh-TW" sz="1600" strike="sngStrike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EEP AP Server</a:t>
            </a:r>
          </a:p>
          <a:p>
            <a:r>
              <a:rPr lang="en-US" altLang="zh-TW" sz="1600" strike="sngStrike" dirty="0" smtClean="0">
                <a:latin typeface="微軟正黑體" pitchFamily="34" charset="-120"/>
                <a:ea typeface="微軟正黑體" pitchFamily="34" charset="-120"/>
              </a:rPr>
              <a:t>EEP Manager</a:t>
            </a:r>
            <a:endParaRPr lang="zh-TW" altLang="en-US" sz="1600" strike="sngStrike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2051720" y="1995686"/>
            <a:ext cx="32165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EEP</a:t>
            </a:r>
            <a:r>
              <a:rPr lang="zh-TW" altLang="en-US" sz="140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140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Manager.exe</a:t>
            </a:r>
            <a:r>
              <a:rPr lang="zh-TW" altLang="en-US" sz="140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功能另以</a:t>
            </a:r>
            <a:r>
              <a:rPr lang="en-US" altLang="zh-TW" sz="140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web</a:t>
            </a:r>
            <a:r>
              <a:rPr lang="zh-TW" altLang="en-US" sz="140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版替代</a:t>
            </a:r>
            <a:endParaRPr lang="zh-TW" altLang="en-US" sz="1400" dirty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4926403" y="785800"/>
            <a:ext cx="2327817" cy="120032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TW" altLang="en-US" sz="1200" dirty="0" smtClean="0"/>
              <a:t>不需</a:t>
            </a:r>
            <a:r>
              <a:rPr lang="en-US" altLang="zh-TW" sz="1200" dirty="0" err="1" smtClean="0"/>
              <a:t>initEEP</a:t>
            </a:r>
            <a:r>
              <a:rPr lang="zh-TW" altLang="en-US" sz="1200" dirty="0" smtClean="0"/>
              <a:t>、</a:t>
            </a:r>
            <a:r>
              <a:rPr lang="en-US" altLang="zh-TW" sz="1200" dirty="0" err="1" smtClean="0"/>
              <a:t>InstallGAC</a:t>
            </a:r>
            <a:endParaRPr lang="en-US" altLang="zh-TW" sz="1200" dirty="0" smtClean="0"/>
          </a:p>
          <a:p>
            <a:r>
              <a:rPr lang="zh-TW" altLang="en-US" sz="1200" dirty="0" smtClean="0"/>
              <a:t>不需煩惱如何自動啟動</a:t>
            </a:r>
            <a:r>
              <a:rPr lang="en-US" altLang="zh-TW" sz="1200" dirty="0" smtClean="0"/>
              <a:t>AP Server</a:t>
            </a:r>
          </a:p>
          <a:p>
            <a:r>
              <a:rPr lang="zh-TW" altLang="en-US" sz="1200" dirty="0" smtClean="0"/>
              <a:t>不需要另外開</a:t>
            </a:r>
            <a:r>
              <a:rPr lang="en-US" altLang="zh-TW" sz="1200" dirty="0" smtClean="0"/>
              <a:t>8989</a:t>
            </a:r>
            <a:r>
              <a:rPr lang="zh-TW" altLang="en-US" sz="1200" dirty="0" smtClean="0"/>
              <a:t>、</a:t>
            </a:r>
            <a:r>
              <a:rPr lang="en-US" altLang="zh-TW" sz="1200" dirty="0" smtClean="0"/>
              <a:t>8990</a:t>
            </a:r>
          </a:p>
          <a:p>
            <a:r>
              <a:rPr lang="zh-TW" altLang="en-US" sz="1200" dirty="0" smtClean="0"/>
              <a:t>不需要擔心</a:t>
            </a:r>
            <a:r>
              <a:rPr lang="en-US" altLang="zh-TW" sz="1200" dirty="0" smtClean="0"/>
              <a:t>AP Server</a:t>
            </a:r>
            <a:r>
              <a:rPr lang="zh-TW" altLang="en-US" sz="1200" dirty="0" smtClean="0"/>
              <a:t>無法啟動</a:t>
            </a:r>
            <a:endParaRPr lang="en-US" altLang="zh-TW" sz="1200" dirty="0" smtClean="0"/>
          </a:p>
          <a:p>
            <a:r>
              <a:rPr lang="en-US" altLang="zh-TW" sz="1200" dirty="0" smtClean="0"/>
              <a:t>Build </a:t>
            </a:r>
            <a:r>
              <a:rPr lang="en-US" altLang="zh-TW" sz="1200" dirty="0" err="1" smtClean="0"/>
              <a:t>dll</a:t>
            </a:r>
            <a:r>
              <a:rPr lang="zh-TW" altLang="en-US" sz="1200" dirty="0" smtClean="0"/>
              <a:t>時不用關閉</a:t>
            </a:r>
            <a:r>
              <a:rPr lang="en-US" altLang="zh-TW" sz="1200" dirty="0" smtClean="0"/>
              <a:t>AP Server</a:t>
            </a:r>
          </a:p>
          <a:p>
            <a:r>
              <a:rPr lang="zh-TW" altLang="en-US" sz="1200" dirty="0" smtClean="0"/>
              <a:t>有</a:t>
            </a:r>
            <a:r>
              <a:rPr lang="en-US" altLang="zh-TW" sz="1200" dirty="0" err="1" smtClean="0"/>
              <a:t>APServer</a:t>
            </a:r>
            <a:r>
              <a:rPr lang="zh-TW" altLang="en-US" sz="1200" dirty="0" smtClean="0"/>
              <a:t>多一層影響效能</a:t>
            </a:r>
            <a:endParaRPr lang="zh-TW" altLang="en-US" sz="1200" dirty="0"/>
          </a:p>
        </p:txBody>
      </p:sp>
      <p:sp>
        <p:nvSpPr>
          <p:cNvPr id="9" name="向右箭號 8"/>
          <p:cNvSpPr/>
          <p:nvPr/>
        </p:nvSpPr>
        <p:spPr>
          <a:xfrm>
            <a:off x="3995936" y="1275606"/>
            <a:ext cx="928694" cy="214314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512" y="-13692"/>
            <a:ext cx="6203032" cy="74923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 sz="3200" b="1" dirty="0" smtClean="0"/>
              <a:t>EEP.NET Core </a:t>
            </a:r>
            <a:r>
              <a:rPr lang="zh-TW" altLang="en-US" sz="3200" b="1" dirty="0" smtClean="0"/>
              <a:t>架構圖</a:t>
            </a:r>
            <a:endParaRPr lang="zh-TW" altLang="en-US" sz="3200" b="1" dirty="0"/>
          </a:p>
        </p:txBody>
      </p:sp>
      <p:sp>
        <p:nvSpPr>
          <p:cNvPr id="6" name="矩形: 圓角 13">
            <a:extLst>
              <a:ext uri="{FF2B5EF4-FFF2-40B4-BE49-F238E27FC236}">
                <a16:creationId xmlns:a16="http://schemas.microsoft.com/office/drawing/2014/main" xmlns="" id="{675CAB79-39C5-4341-AFAA-FC9274296099}"/>
              </a:ext>
            </a:extLst>
          </p:cNvPr>
          <p:cNvSpPr/>
          <p:nvPr/>
        </p:nvSpPr>
        <p:spPr>
          <a:xfrm>
            <a:off x="107505" y="3795886"/>
            <a:ext cx="6336704" cy="4555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 anchorCtr="0">
            <a:norm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</a:pPr>
            <a:r>
              <a:rPr lang="en-US" altLang="zh-TW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.Net</a:t>
            </a:r>
            <a:r>
              <a:rPr lang="en-US" altLang="zh-TW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Standard</a:t>
            </a:r>
          </a:p>
        </p:txBody>
      </p:sp>
      <p:sp>
        <p:nvSpPr>
          <p:cNvPr id="7" name="矩形: 圓角 6">
            <a:extLst>
              <a:ext uri="{FF2B5EF4-FFF2-40B4-BE49-F238E27FC236}">
                <a16:creationId xmlns:a16="http://schemas.microsoft.com/office/drawing/2014/main" xmlns="" id="{A0E1097A-3662-431E-82A1-E2C4995ABEA9}"/>
              </a:ext>
            </a:extLst>
          </p:cNvPr>
          <p:cNvSpPr/>
          <p:nvPr/>
        </p:nvSpPr>
        <p:spPr>
          <a:xfrm>
            <a:off x="4422060" y="771550"/>
            <a:ext cx="1903946" cy="418991"/>
          </a:xfrm>
          <a:prstGeom prst="round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b="1" dirty="0"/>
              <a:t>App/Mobile</a:t>
            </a:r>
            <a:endParaRPr lang="zh-TW" altLang="en-US" b="1" dirty="0"/>
          </a:p>
        </p:txBody>
      </p:sp>
      <p:sp>
        <p:nvSpPr>
          <p:cNvPr id="8" name="矩形: 圓角 12">
            <a:extLst>
              <a:ext uri="{FF2B5EF4-FFF2-40B4-BE49-F238E27FC236}">
                <a16:creationId xmlns:a16="http://schemas.microsoft.com/office/drawing/2014/main" xmlns="" id="{D4FD7ADD-FF6C-4AD5-9A1D-BF8D7438A7E8}"/>
              </a:ext>
            </a:extLst>
          </p:cNvPr>
          <p:cNvSpPr/>
          <p:nvPr/>
        </p:nvSpPr>
        <p:spPr>
          <a:xfrm>
            <a:off x="107504" y="1275606"/>
            <a:ext cx="6336704" cy="183831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altLang="zh-TW" sz="2200" b="1" dirty="0"/>
          </a:p>
          <a:p>
            <a:endParaRPr lang="en-US" altLang="zh-TW" sz="2200" b="1" dirty="0"/>
          </a:p>
          <a:p>
            <a:endParaRPr lang="en-US" altLang="zh-TW" sz="2200" b="1" dirty="0"/>
          </a:p>
          <a:p>
            <a:endParaRPr lang="en-US" altLang="zh-TW" sz="2200" b="1" dirty="0"/>
          </a:p>
          <a:p>
            <a:r>
              <a:rPr lang="en-US" altLang="zh-TW" sz="2000" b="1" dirty="0" smtClean="0"/>
              <a:t>EEP </a:t>
            </a:r>
            <a:r>
              <a:rPr lang="en-US" altLang="zh-TW" sz="2000" b="1" dirty="0"/>
              <a:t>.NET Core</a:t>
            </a:r>
            <a:endParaRPr lang="zh-TW" altLang="en-US" sz="2000" b="1" dirty="0"/>
          </a:p>
        </p:txBody>
      </p:sp>
      <p:sp>
        <p:nvSpPr>
          <p:cNvPr id="9" name="矩形: 圓角 14">
            <a:extLst>
              <a:ext uri="{FF2B5EF4-FFF2-40B4-BE49-F238E27FC236}">
                <a16:creationId xmlns:a16="http://schemas.microsoft.com/office/drawing/2014/main" xmlns="" id="{2ED6732A-25CF-402C-86EC-E6EB5051CF8F}"/>
              </a:ext>
            </a:extLst>
          </p:cNvPr>
          <p:cNvSpPr/>
          <p:nvPr/>
        </p:nvSpPr>
        <p:spPr>
          <a:xfrm>
            <a:off x="1359360" y="771550"/>
            <a:ext cx="1903946" cy="418991"/>
          </a:xfrm>
          <a:prstGeom prst="round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b="1" dirty="0"/>
              <a:t>RWD </a:t>
            </a:r>
            <a:r>
              <a:rPr lang="en-US" altLang="zh-TW" b="1" dirty="0"/>
              <a:t>Browser</a:t>
            </a:r>
            <a:endParaRPr lang="zh-TW" altLang="en-US" sz="1600" b="1" dirty="0"/>
          </a:p>
        </p:txBody>
      </p:sp>
      <p:sp>
        <p:nvSpPr>
          <p:cNvPr id="10" name="矩形: 圓角 11">
            <a:extLst>
              <a:ext uri="{FF2B5EF4-FFF2-40B4-BE49-F238E27FC236}">
                <a16:creationId xmlns:a16="http://schemas.microsoft.com/office/drawing/2014/main" xmlns="" id="{1C93BF9C-68A1-4BBE-A0A7-1896708ECAC5}"/>
              </a:ext>
            </a:extLst>
          </p:cNvPr>
          <p:cNvSpPr/>
          <p:nvPr/>
        </p:nvSpPr>
        <p:spPr>
          <a:xfrm>
            <a:off x="1359361" y="1409915"/>
            <a:ext cx="4966645" cy="35458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000" b="1" dirty="0"/>
              <a:t>Web Server (IIS/Nginx)   </a:t>
            </a:r>
            <a:r>
              <a:rPr lang="en-US" altLang="zh-TW" sz="1600" b="1" dirty="0"/>
              <a:t>infolight.js</a:t>
            </a:r>
            <a:endParaRPr lang="zh-TW" altLang="en-US" sz="2000" b="1" dirty="0"/>
          </a:p>
        </p:txBody>
      </p:sp>
      <p:sp>
        <p:nvSpPr>
          <p:cNvPr id="11" name="矩形: 圓角 17">
            <a:extLst>
              <a:ext uri="{FF2B5EF4-FFF2-40B4-BE49-F238E27FC236}">
                <a16:creationId xmlns:a16="http://schemas.microsoft.com/office/drawing/2014/main" xmlns="" id="{1DEF5219-3128-4A00-9D78-EFCF17CE93E6}"/>
              </a:ext>
            </a:extLst>
          </p:cNvPr>
          <p:cNvSpPr/>
          <p:nvPr/>
        </p:nvSpPr>
        <p:spPr>
          <a:xfrm>
            <a:off x="1977369" y="1830934"/>
            <a:ext cx="3458727" cy="120874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lin ang="135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b="1" dirty="0"/>
              <a:t>BASE.Core</a:t>
            </a:r>
          </a:p>
          <a:p>
            <a:pPr algn="ctr"/>
            <a:r>
              <a:rPr lang="en-US" altLang="zh-TW" sz="1600" b="1" dirty="0"/>
              <a:t>Global.Core</a:t>
            </a:r>
          </a:p>
          <a:p>
            <a:pPr algn="ctr"/>
            <a:r>
              <a:rPr lang="en-US" altLang="zh-TW" sz="1600" b="1" dirty="0"/>
              <a:t>RWDTools.Core</a:t>
            </a:r>
          </a:p>
          <a:p>
            <a:pPr algn="ctr"/>
            <a:r>
              <a:rPr lang="en-US" altLang="zh-TW" sz="1600" b="1" dirty="0"/>
              <a:t>ServerTools.Core</a:t>
            </a:r>
          </a:p>
          <a:p>
            <a:pPr algn="ctr"/>
            <a:r>
              <a:rPr lang="en-US" altLang="zh-TW" sz="1600" b="1" dirty="0"/>
              <a:t>WebClient.Core</a:t>
            </a:r>
            <a:endParaRPr lang="zh-TW" altLang="en-US" sz="1600" b="1" dirty="0"/>
          </a:p>
        </p:txBody>
      </p:sp>
      <p:sp>
        <p:nvSpPr>
          <p:cNvPr id="12" name="矩形: 圓角 21">
            <a:extLst>
              <a:ext uri="{FF2B5EF4-FFF2-40B4-BE49-F238E27FC236}">
                <a16:creationId xmlns:a16="http://schemas.microsoft.com/office/drawing/2014/main" xmlns="" id="{F68F502C-D321-4607-BBD3-F8736052FF4C}"/>
              </a:ext>
            </a:extLst>
          </p:cNvPr>
          <p:cNvSpPr/>
          <p:nvPr/>
        </p:nvSpPr>
        <p:spPr>
          <a:xfrm>
            <a:off x="3547389" y="3147814"/>
            <a:ext cx="2896819" cy="5477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 anchorCtr="0">
            <a:normAutofit fontScale="55000" lnSpcReduction="20000"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</a:pPr>
            <a:endParaRPr lang="en-US" altLang="zh-TW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400">
              <a:lnSpc>
                <a:spcPct val="90000"/>
              </a:lnSpc>
              <a:spcBef>
                <a:spcPts val="1000"/>
              </a:spcBef>
            </a:pPr>
            <a:r>
              <a:rPr lang="en-US" altLang="zh-TW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.NET Core</a:t>
            </a:r>
            <a:endParaRPr lang="zh-TW" altLang="en-US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矩形: 圓角 23">
            <a:extLst>
              <a:ext uri="{FF2B5EF4-FFF2-40B4-BE49-F238E27FC236}">
                <a16:creationId xmlns:a16="http://schemas.microsoft.com/office/drawing/2014/main" xmlns="" id="{E119D8A3-0FB0-4E0D-A63F-87D2655DCD31}"/>
              </a:ext>
            </a:extLst>
          </p:cNvPr>
          <p:cNvSpPr/>
          <p:nvPr/>
        </p:nvSpPr>
        <p:spPr>
          <a:xfrm>
            <a:off x="4334292" y="3220148"/>
            <a:ext cx="1886278" cy="370792"/>
          </a:xfrm>
          <a:prstGeom prst="round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2700000" scaled="1"/>
            <a:tileRect/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b" anchorCtr="0">
            <a:normAutofit fontScale="92500" lnSpcReduction="10000"/>
          </a:bodyPr>
          <a:lstStyle/>
          <a:p>
            <a:pPr algn="ctr" defTabSz="914400">
              <a:lnSpc>
                <a:spcPct val="90000"/>
              </a:lnSpc>
              <a:spcBef>
                <a:spcPts val="300"/>
              </a:spcBef>
            </a:pPr>
            <a:r>
              <a:rPr lang="en-US" altLang="zh-TW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ASP .NET Core</a:t>
            </a:r>
            <a:endParaRPr lang="zh-TW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矩形: 圓角 24">
            <a:extLst>
              <a:ext uri="{FF2B5EF4-FFF2-40B4-BE49-F238E27FC236}">
                <a16:creationId xmlns:a16="http://schemas.microsoft.com/office/drawing/2014/main" xmlns="" id="{0B19B590-7293-44A6-B9A4-CBCD39E7303D}"/>
              </a:ext>
            </a:extLst>
          </p:cNvPr>
          <p:cNvSpPr/>
          <p:nvPr/>
        </p:nvSpPr>
        <p:spPr>
          <a:xfrm>
            <a:off x="2051720" y="3867894"/>
            <a:ext cx="3627992" cy="272684"/>
          </a:xfrm>
          <a:prstGeom prst="round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b" anchorCtr="0">
            <a:normAutofit fontScale="70000" lnSpcReduction="20000"/>
          </a:bodyPr>
          <a:lstStyle/>
          <a:p>
            <a:pPr algn="ctr" defTabSz="914400">
              <a:lnSpc>
                <a:spcPct val="90000"/>
              </a:lnSpc>
              <a:spcBef>
                <a:spcPts val="300"/>
              </a:spcBef>
            </a:pPr>
            <a:r>
              <a:rPr lang="en-US" altLang="zh-TW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ADO.NET</a:t>
            </a:r>
            <a:endParaRPr lang="zh-TW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矩形: 圓角 25">
            <a:extLst>
              <a:ext uri="{FF2B5EF4-FFF2-40B4-BE49-F238E27FC236}">
                <a16:creationId xmlns:a16="http://schemas.microsoft.com/office/drawing/2014/main" xmlns="" id="{F0948313-304C-4DCD-8058-A053EC01869F}"/>
              </a:ext>
            </a:extLst>
          </p:cNvPr>
          <p:cNvSpPr/>
          <p:nvPr/>
        </p:nvSpPr>
        <p:spPr>
          <a:xfrm>
            <a:off x="107505" y="4299942"/>
            <a:ext cx="6336704" cy="36004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75000"/>
                  <a:shade val="30000"/>
                  <a:satMod val="115000"/>
                </a:schemeClr>
              </a:gs>
              <a:gs pos="50000">
                <a:schemeClr val="accent4">
                  <a:lumMod val="75000"/>
                  <a:shade val="67500"/>
                  <a:satMod val="115000"/>
                </a:schemeClr>
              </a:gs>
              <a:gs pos="100000">
                <a:schemeClr val="accent4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000" b="1" dirty="0">
                <a:solidFill>
                  <a:schemeClr val="bg1"/>
                </a:solidFill>
              </a:rPr>
              <a:t>Database</a:t>
            </a:r>
            <a:r>
              <a:rPr lang="en-US" altLang="zh-TW" b="1" dirty="0">
                <a:solidFill>
                  <a:schemeClr val="bg1"/>
                </a:solidFill>
              </a:rPr>
              <a:t>    (MS-SQL/Oracle/MySQL…)</a:t>
            </a:r>
            <a:endParaRPr lang="zh-TW" altLang="en-US" b="1" dirty="0">
              <a:solidFill>
                <a:schemeClr val="bg1"/>
              </a:solidFill>
            </a:endParaRPr>
          </a:p>
        </p:txBody>
      </p:sp>
      <p:sp>
        <p:nvSpPr>
          <p:cNvPr id="16" name="矩形: 圓角 15">
            <a:extLst>
              <a:ext uri="{FF2B5EF4-FFF2-40B4-BE49-F238E27FC236}">
                <a16:creationId xmlns:a16="http://schemas.microsoft.com/office/drawing/2014/main" xmlns="" id="{0D52A199-FFEB-4E27-9532-4FB688B44F8B}"/>
              </a:ext>
            </a:extLst>
          </p:cNvPr>
          <p:cNvSpPr/>
          <p:nvPr/>
        </p:nvSpPr>
        <p:spPr>
          <a:xfrm>
            <a:off x="107504" y="3147814"/>
            <a:ext cx="3341914" cy="54777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 fontScale="55000" lnSpcReduction="20000"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</a:pPr>
            <a:endParaRPr lang="en-US" altLang="zh-TW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4400">
              <a:lnSpc>
                <a:spcPct val="90000"/>
              </a:lnSpc>
              <a:spcBef>
                <a:spcPts val="1000"/>
              </a:spcBef>
            </a:pPr>
            <a:r>
              <a:rPr lang="en-US" altLang="zh-TW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EEP Stand</a:t>
            </a:r>
            <a:endParaRPr lang="zh-TW" altLang="en-US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矩形: 圓角 16">
            <a:extLst>
              <a:ext uri="{FF2B5EF4-FFF2-40B4-BE49-F238E27FC236}">
                <a16:creationId xmlns:a16="http://schemas.microsoft.com/office/drawing/2014/main" xmlns="" id="{6D01146F-D05A-4FC5-82BC-E2E0BB1BB702}"/>
              </a:ext>
            </a:extLst>
          </p:cNvPr>
          <p:cNvSpPr/>
          <p:nvPr/>
        </p:nvSpPr>
        <p:spPr>
          <a:xfrm>
            <a:off x="1195244" y="3219822"/>
            <a:ext cx="2010807" cy="41489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lin ang="135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b="1" dirty="0"/>
              <a:t>EEP.Flow</a:t>
            </a:r>
          </a:p>
          <a:p>
            <a:pPr algn="ctr"/>
            <a:r>
              <a:rPr lang="en-US" altLang="zh-TW" sz="1600" b="1" dirty="0" err="1" smtClean="0"/>
              <a:t>ParserLibrary</a:t>
            </a:r>
            <a:endParaRPr lang="zh-TW" altLang="en-US" sz="16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7504" y="-13692"/>
            <a:ext cx="6203032" cy="74923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 sz="3200" b="1" dirty="0" smtClean="0"/>
              <a:t>EEP.NET Core</a:t>
            </a:r>
            <a:r>
              <a:rPr lang="zh-TW" altLang="en-US" sz="3200" b="1" dirty="0" smtClean="0"/>
              <a:t>核心模組</a:t>
            </a:r>
            <a:endParaRPr lang="zh-TW" altLang="en-US" sz="3200" b="1" dirty="0"/>
          </a:p>
        </p:txBody>
      </p:sp>
      <p:graphicFrame>
        <p:nvGraphicFramePr>
          <p:cNvPr id="5" name="資料庫圖表 4"/>
          <p:cNvGraphicFramePr/>
          <p:nvPr/>
        </p:nvGraphicFramePr>
        <p:xfrm>
          <a:off x="107504" y="-236562"/>
          <a:ext cx="8929718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文字方塊 5"/>
          <p:cNvSpPr txBox="1"/>
          <p:nvPr/>
        </p:nvSpPr>
        <p:spPr>
          <a:xfrm>
            <a:off x="323528" y="3219822"/>
            <a:ext cx="4260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相較於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EEP.NET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極大幅減少專案模組數量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7160" y="-92546"/>
            <a:ext cx="6707088" cy="8572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 sz="3200" b="1" dirty="0" smtClean="0"/>
              <a:t>EEP.NET Core</a:t>
            </a:r>
            <a:r>
              <a:rPr lang="zh-TW" altLang="en-US" sz="3200" b="1" dirty="0" smtClean="0"/>
              <a:t>功能與特色</a:t>
            </a:r>
            <a:r>
              <a:rPr lang="en-US" altLang="zh-TW" sz="3200" b="1" dirty="0" smtClean="0"/>
              <a:t>(1)</a:t>
            </a:r>
            <a:endParaRPr lang="zh-TW" altLang="en-US" sz="3200" b="1" dirty="0"/>
          </a:p>
        </p:txBody>
      </p:sp>
      <p:sp>
        <p:nvSpPr>
          <p:cNvPr id="5" name="文字方塊 4"/>
          <p:cNvSpPr txBox="1"/>
          <p:nvPr/>
        </p:nvSpPr>
        <p:spPr>
          <a:xfrm>
            <a:off x="179512" y="771550"/>
            <a:ext cx="789295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基於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.NET Core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跨平台開發、佈署執行</a:t>
            </a:r>
            <a:endParaRPr lang="en-US" altLang="zh-TW" sz="20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可透過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VS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2019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或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VS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Code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進行開發偵錯</a:t>
            </a:r>
            <a:endParaRPr lang="en-US" altLang="zh-TW" sz="20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採用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Bootstrap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實現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RWD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功能</a:t>
            </a:r>
            <a:endParaRPr lang="en-US" altLang="zh-TW" sz="20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視覺化的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design time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開發方式</a:t>
            </a:r>
            <a:endParaRPr lang="en-US" altLang="zh-TW" sz="20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多樣化的元件，如簽名、打卡、圖文編輯器、地圖</a:t>
            </a:r>
            <a:endParaRPr lang="en-US" altLang="zh-TW" sz="20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、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QRCODE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顯示</a:t>
            </a:r>
            <a:endParaRPr lang="en-US" altLang="zh-TW" sz="2000" dirty="0" smtClean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7160" y="-92546"/>
            <a:ext cx="6707088" cy="8572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 sz="3200" b="1" dirty="0" smtClean="0"/>
              <a:t>EEP.NET Core</a:t>
            </a:r>
            <a:r>
              <a:rPr lang="zh-TW" altLang="en-US" sz="3200" b="1" dirty="0" smtClean="0"/>
              <a:t>功能與特色</a:t>
            </a:r>
            <a:r>
              <a:rPr lang="en-US" altLang="zh-TW" sz="3200" b="1" dirty="0" smtClean="0"/>
              <a:t>(2)</a:t>
            </a:r>
            <a:endParaRPr lang="zh-TW" altLang="en-US" sz="3200" b="1" dirty="0"/>
          </a:p>
        </p:txBody>
      </p:sp>
      <p:sp>
        <p:nvSpPr>
          <p:cNvPr id="5" name="文字方塊 4"/>
          <p:cNvSpPr txBox="1"/>
          <p:nvPr/>
        </p:nvSpPr>
        <p:spPr>
          <a:xfrm>
            <a:off x="179512" y="771550"/>
            <a:ext cx="66247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多種快速精靈</a:t>
            </a:r>
            <a:endParaRPr lang="en-US" altLang="zh-TW" sz="20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內建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AI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功能，透過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Word/Excel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產生資料表、程式、網頁</a:t>
            </a:r>
            <a:endParaRPr lang="en-US" altLang="zh-TW" sz="20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管理面功能，如登入驗證稽核、操作存取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LOG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、安全控管、多國語言</a:t>
            </a:r>
            <a:endParaRPr lang="en-US" altLang="zh-TW" sz="20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管理介面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使用者、群組、選單、權限、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LOG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檢視、資料字典維護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)Web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化</a:t>
            </a:r>
            <a:endParaRPr lang="en-US" altLang="zh-TW" sz="20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全新的</a:t>
            </a:r>
            <a:r>
              <a:rPr lang="en-US" altLang="zh-TW" sz="2000" dirty="0" err="1" smtClean="0">
                <a:latin typeface="微軟正黑體" pitchFamily="34" charset="-120"/>
                <a:ea typeface="微軟正黑體" pitchFamily="34" charset="-120"/>
              </a:rPr>
              <a:t>WorkFlow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流程引擎</a:t>
            </a:r>
            <a:endParaRPr lang="en-US" altLang="zh-TW" sz="20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100%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開放原始碼</a:t>
            </a:r>
          </a:p>
          <a:p>
            <a:endParaRPr lang="zh-TW" alt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研討會講義範本_C款-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簡報設計</Template>
  <TotalTime>12114</TotalTime>
  <Words>1346</Words>
  <Application>Microsoft Office PowerPoint</Application>
  <PresentationFormat>如螢幕大小 (16:9)</PresentationFormat>
  <Paragraphs>280</Paragraphs>
  <Slides>35</Slides>
  <Notes>16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35</vt:i4>
      </vt:variant>
    </vt:vector>
  </HeadingPairs>
  <TitlesOfParts>
    <vt:vector size="36" baseType="lpstr">
      <vt:lpstr>研討會講義範本_C款-2</vt:lpstr>
      <vt:lpstr>All New EEP.Net Core</vt:lpstr>
      <vt:lpstr>.NET Core概述</vt:lpstr>
      <vt:lpstr>.NET Core 新特性</vt:lpstr>
      <vt:lpstr>投影片 4</vt:lpstr>
      <vt:lpstr>EEP.NET Core藍圖</vt:lpstr>
      <vt:lpstr>EEP.NET Core 架構圖</vt:lpstr>
      <vt:lpstr>EEP.NET Core核心模組</vt:lpstr>
      <vt:lpstr>EEP.NET Core功能與特色(1)</vt:lpstr>
      <vt:lpstr>EEP.NET Core功能與特色(2)</vt:lpstr>
      <vt:lpstr>EEP.NET Core 開發實作</vt:lpstr>
      <vt:lpstr>以EEP精靈開發 單檔-客戶資料維護</vt:lpstr>
      <vt:lpstr>設計階段瀏覽客戶資料維護</vt:lpstr>
      <vt:lpstr>使用iCoder精靈開發</vt:lpstr>
      <vt:lpstr>Word表單(訂貨單)</vt:lpstr>
      <vt:lpstr>Word表單(軟體合約書)</vt:lpstr>
      <vt:lpstr>管理功能</vt:lpstr>
      <vt:lpstr>豐富多樣的元件</vt:lpstr>
      <vt:lpstr>甘特圖元件</vt:lpstr>
      <vt:lpstr>圖表元件(圓餅圖、長條圖、折線圖)</vt:lpstr>
      <vt:lpstr>樞紐分析元件</vt:lpstr>
      <vt:lpstr>Server Method</vt:lpstr>
      <vt:lpstr>頁面權限控管、多國語言、免登入</vt:lpstr>
      <vt:lpstr>多國語言</vt:lpstr>
      <vt:lpstr>安全管理(控制欄位是否顯示、可編輯)</vt:lpstr>
      <vt:lpstr>指定特定網頁免登入(如最新公告)</vt:lpstr>
      <vt:lpstr>紀錄追蹤</vt:lpstr>
      <vt:lpstr>排程設定Scheduling</vt:lpstr>
      <vt:lpstr>匯出系統文件</vt:lpstr>
      <vt:lpstr>開發中功能</vt:lpstr>
      <vt:lpstr>EEP.NET Core 效益</vt:lpstr>
      <vt:lpstr>EEP.NET Core 的時程</vt:lpstr>
      <vt:lpstr>結論</vt:lpstr>
      <vt:lpstr>樹莓派上執行EEP.NET Core開發環境</vt:lpstr>
      <vt:lpstr>支援平台</vt:lpstr>
      <vt:lpstr>依需求在NuGet下載與更新套件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ionic2</dc:title>
  <dc:creator>menphis小蘇</dc:creator>
  <cp:lastModifiedBy>menphis小蘇</cp:lastModifiedBy>
  <cp:revision>1015</cp:revision>
  <dcterms:created xsi:type="dcterms:W3CDTF">2016-10-17T01:30:51Z</dcterms:created>
  <dcterms:modified xsi:type="dcterms:W3CDTF">2021-08-18T08:07:55Z</dcterms:modified>
</cp:coreProperties>
</file>